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 id="2147483780" r:id="rId2"/>
    <p:sldMasterId id="2147483828" r:id="rId3"/>
    <p:sldMasterId id="2147483854" r:id="rId4"/>
    <p:sldMasterId id="2147483903" r:id="rId5"/>
    <p:sldMasterId id="2147483915" r:id="rId6"/>
  </p:sldMasterIdLst>
  <p:notesMasterIdLst>
    <p:notesMasterId r:id="rId99"/>
  </p:notesMasterIdLst>
  <p:sldIdLst>
    <p:sldId id="257" r:id="rId7"/>
    <p:sldId id="406" r:id="rId8"/>
    <p:sldId id="407" r:id="rId9"/>
    <p:sldId id="408" r:id="rId10"/>
    <p:sldId id="409" r:id="rId11"/>
    <p:sldId id="410" r:id="rId12"/>
    <p:sldId id="411" r:id="rId13"/>
    <p:sldId id="412" r:id="rId14"/>
    <p:sldId id="413" r:id="rId15"/>
    <p:sldId id="414" r:id="rId16"/>
    <p:sldId id="415" r:id="rId17"/>
    <p:sldId id="416" r:id="rId18"/>
    <p:sldId id="417" r:id="rId19"/>
    <p:sldId id="418" r:id="rId20"/>
    <p:sldId id="419" r:id="rId21"/>
    <p:sldId id="420" r:id="rId22"/>
    <p:sldId id="421" r:id="rId23"/>
    <p:sldId id="338" r:id="rId24"/>
    <p:sldId id="437" r:id="rId25"/>
    <p:sldId id="438" r:id="rId26"/>
    <p:sldId id="459" r:id="rId27"/>
    <p:sldId id="460" r:id="rId28"/>
    <p:sldId id="439" r:id="rId29"/>
    <p:sldId id="461" r:id="rId30"/>
    <p:sldId id="440" r:id="rId31"/>
    <p:sldId id="462" r:id="rId32"/>
    <p:sldId id="463" r:id="rId33"/>
    <p:sldId id="464" r:id="rId34"/>
    <p:sldId id="465" r:id="rId35"/>
    <p:sldId id="466" r:id="rId36"/>
    <p:sldId id="467" r:id="rId37"/>
    <p:sldId id="441" r:id="rId38"/>
    <p:sldId id="442" r:id="rId39"/>
    <p:sldId id="443" r:id="rId40"/>
    <p:sldId id="444" r:id="rId41"/>
    <p:sldId id="445" r:id="rId42"/>
    <p:sldId id="446" r:id="rId43"/>
    <p:sldId id="447" r:id="rId44"/>
    <p:sldId id="448" r:id="rId45"/>
    <p:sldId id="449" r:id="rId46"/>
    <p:sldId id="341" r:id="rId47"/>
    <p:sldId id="342" r:id="rId48"/>
    <p:sldId id="361" r:id="rId49"/>
    <p:sldId id="362" r:id="rId50"/>
    <p:sldId id="363" r:id="rId51"/>
    <p:sldId id="364" r:id="rId52"/>
    <p:sldId id="365" r:id="rId53"/>
    <p:sldId id="366" r:id="rId54"/>
    <p:sldId id="367" r:id="rId55"/>
    <p:sldId id="368" r:id="rId56"/>
    <p:sldId id="369" r:id="rId57"/>
    <p:sldId id="370" r:id="rId58"/>
    <p:sldId id="372" r:id="rId59"/>
    <p:sldId id="371" r:id="rId60"/>
    <p:sldId id="468" r:id="rId61"/>
    <p:sldId id="373" r:id="rId62"/>
    <p:sldId id="374" r:id="rId63"/>
    <p:sldId id="399" r:id="rId64"/>
    <p:sldId id="450" r:id="rId65"/>
    <p:sldId id="451" r:id="rId66"/>
    <p:sldId id="452" r:id="rId67"/>
    <p:sldId id="453" r:id="rId68"/>
    <p:sldId id="454" r:id="rId69"/>
    <p:sldId id="455" r:id="rId70"/>
    <p:sldId id="456" r:id="rId71"/>
    <p:sldId id="457" r:id="rId72"/>
    <p:sldId id="458" r:id="rId73"/>
    <p:sldId id="469" r:id="rId74"/>
    <p:sldId id="470" r:id="rId75"/>
    <p:sldId id="471" r:id="rId76"/>
    <p:sldId id="472" r:id="rId77"/>
    <p:sldId id="473" r:id="rId78"/>
    <p:sldId id="474" r:id="rId79"/>
    <p:sldId id="475" r:id="rId80"/>
    <p:sldId id="476" r:id="rId81"/>
    <p:sldId id="477" r:id="rId82"/>
    <p:sldId id="478" r:id="rId83"/>
    <p:sldId id="479" r:id="rId84"/>
    <p:sldId id="480" r:id="rId85"/>
    <p:sldId id="481" r:id="rId86"/>
    <p:sldId id="482" r:id="rId87"/>
    <p:sldId id="483" r:id="rId88"/>
    <p:sldId id="484" r:id="rId89"/>
    <p:sldId id="485" r:id="rId90"/>
    <p:sldId id="486" r:id="rId91"/>
    <p:sldId id="487" r:id="rId92"/>
    <p:sldId id="488" r:id="rId93"/>
    <p:sldId id="489" r:id="rId94"/>
    <p:sldId id="490" r:id="rId95"/>
    <p:sldId id="491" r:id="rId96"/>
    <p:sldId id="492" r:id="rId97"/>
    <p:sldId id="317"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66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p:restoredTop sz="88784"/>
  </p:normalViewPr>
  <p:slideViewPr>
    <p:cSldViewPr snapToGrid="0" snapToObjects="1">
      <p:cViewPr varScale="1">
        <p:scale>
          <a:sx n="84" d="100"/>
          <a:sy n="84" d="100"/>
        </p:scale>
        <p:origin x="17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notesMaster" Target="notesMasters/notesMaster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presProps" Target="presProps.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AD19-5948-F945-BF1D-1EF3E9114A35}" type="datetimeFigureOut">
              <a:rPr lang="en-US" smtClean="0"/>
              <a:t>3/1/17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5207F-9131-E24E-8ED6-CEBE2C5005DF}" type="slidenum">
              <a:rPr lang="en-US" smtClean="0"/>
              <a:t>‹#›</a:t>
            </a:fld>
            <a:endParaRPr lang="en-US"/>
          </a:p>
        </p:txBody>
      </p:sp>
    </p:spTree>
    <p:extLst>
      <p:ext uri="{BB962C8B-B14F-4D97-AF65-F5344CB8AC3E}">
        <p14:creationId xmlns:p14="http://schemas.microsoft.com/office/powerpoint/2010/main" val="23107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E5207F-9131-E24E-8ED6-CEBE2C5005DF}" type="slidenum">
              <a:rPr lang="en-US" smtClean="0"/>
              <a:t>1</a:t>
            </a:fld>
            <a:endParaRPr lang="en-US"/>
          </a:p>
        </p:txBody>
      </p:sp>
    </p:spTree>
    <p:extLst>
      <p:ext uri="{BB962C8B-B14F-4D97-AF65-F5344CB8AC3E}">
        <p14:creationId xmlns:p14="http://schemas.microsoft.com/office/powerpoint/2010/main" val="912295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3519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6E5207F-9131-E24E-8ED6-CEBE2C5005DF}"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96953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6461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0762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6594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52158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0817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96739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0270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41752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F2E8644-D90F-CB49-A914-2C0F1B68E3F3}"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75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AA1FD-F9C1-7F49-80E7-BC5BF263FFEC}"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90415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600CF5-9F43-6240-8F2A-227AFBF88513}"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576816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176BAB-51C9-F449-A40B-6D383A965B66}"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83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4DE6A0-FE4E-EA47-8CD6-2249726BA4F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65591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34A97E-7AD2-484F-A13E-38E7AC4A1D2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760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423A35-DDB2-D54F-92EB-8A609F686AD3}"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102905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414B9B-3A10-0341-81EB-852D23FA09BE}" type="datetime1">
              <a:rPr lang="en-SG" smtClean="0"/>
              <a:t>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38674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404853-DA95-1A46-834F-EDE3235D9E97}" type="datetime1">
              <a:rPr lang="en-SG" smtClean="0"/>
              <a:t>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47965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2DA29C3-C094-4543-9DE4-EA998F391973}" type="datetime1">
              <a:rPr lang="en-SG" smtClean="0"/>
              <a:t>1/3/17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95945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EF45F0E-877D-9D40-9659-AF9942828D0F}" type="datetime1">
              <a:rPr lang="en-SG" smtClean="0"/>
              <a:t>1/3/17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37856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B88CD0-6251-8E4C-9A6F-E268A469FD5C}"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44348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9BD402-FFEF-3F4D-A82D-C034091777DD}"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682434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182A99-8FAA-0D4E-BBB4-653603F1F4F8}"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757595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AD58FD-452A-C046-9C98-14669DCC21B1}"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483311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9" y="1151930"/>
            <a:ext cx="7358063" cy="2321719"/>
          </a:xfrm>
          <a:prstGeom prst="rect">
            <a:avLst/>
          </a:prstGeom>
        </p:spPr>
        <p:txBody>
          <a:bodyPr anchor="b"/>
          <a:lstStyle/>
          <a:p>
            <a:pPr lvl="0">
              <a:defRPr sz="1800"/>
            </a:pPr>
            <a:r>
              <a:rPr sz="5625"/>
              <a:t>Title Text</a:t>
            </a:r>
          </a:p>
        </p:txBody>
      </p:sp>
      <p:sp>
        <p:nvSpPr>
          <p:cNvPr id="6" name="Shape 6"/>
          <p:cNvSpPr>
            <a:spLocks noGrp="1"/>
          </p:cNvSpPr>
          <p:nvPr>
            <p:ph type="body" idx="1"/>
          </p:nvPr>
        </p:nvSpPr>
        <p:spPr>
          <a:xfrm>
            <a:off x="892969" y="3536156"/>
            <a:ext cx="7358063"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18762935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57A61AE-108C-124D-8C85-3896571F5914}"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635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43875C-C300-2244-AC4B-EB4F1477F7A5}"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66092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8DF3E0-D9F7-934C-B5E5-D5F36F91171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73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3CC779-9B62-3C47-A062-4E5BF4939121}"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62277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5CE55B-DD2B-6649-AD09-A4B6F51947F3}" type="datetime1">
              <a:rPr lang="en-SG" smtClean="0"/>
              <a:t>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873440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CD5E835-55F8-C14B-9291-475D2F82480F}" type="datetime1">
              <a:rPr lang="en-SG" smtClean="0"/>
              <a:t>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85577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83BEB1-B968-C84F-A62D-500B58D24AF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3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A50D79-5686-234C-9C56-BE6000077A7A}" type="datetime1">
              <a:rPr lang="en-SG" smtClean="0"/>
              <a:t>1/3/17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070629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8F72F6F-0115-9A4F-8D57-474B87C079E2}" type="datetime1">
              <a:rPr lang="en-SG" smtClean="0"/>
              <a:t>1/3/17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0912714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9C9A62-17D9-264A-A64B-5FDF8F6E715F}"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489217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A62674-992C-CE40-BFBE-9181D7BF6297}"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53188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902057-2BE3-1E40-A55E-53E03450481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3873779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2313F268-C7E6-5F46-A5B8-940460725316}" type="datetime1">
              <a:rPr lang="en-SG" smtClean="0">
                <a:solidFill>
                  <a:prstClr val="black">
                    <a:tint val="75000"/>
                  </a:prstClr>
                </a:solidFill>
              </a:rPr>
              <a:t>1/3/17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0588BEC-4CE9-4FE5-A52F-D7781AD534A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9261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B1636DED-15A2-D44A-9400-18E7BB4E0C12}" type="datetime1">
              <a:rPr lang="en-SG" smtClean="0">
                <a:solidFill>
                  <a:prstClr val="black">
                    <a:tint val="75000"/>
                  </a:prstClr>
                </a:solidFill>
              </a:rPr>
              <a:t>1/3/17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D4763A0-E2EB-4E3F-BF7D-25C587F4CBA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988056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930EAE-4C87-2049-93A1-54E5AFD16D2A}" type="datetime1">
              <a:rPr lang="en-SG" smtClean="0">
                <a:solidFill>
                  <a:prstClr val="black">
                    <a:tint val="75000"/>
                  </a:prstClr>
                </a:solidFill>
              </a:rPr>
              <a:t>1/3/17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18E4DDEB-B0B3-454A-AC24-8B5BFF0C8D4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914126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4E1DCD49-8457-7E40-8F06-BEA46E0B066F}" type="datetime1">
              <a:rPr lang="en-SG" smtClean="0">
                <a:solidFill>
                  <a:prstClr val="black">
                    <a:tint val="75000"/>
                  </a:prstClr>
                </a:solidFill>
              </a:rPr>
              <a:t>1/3/17</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D944D51-3B58-4DC8-AED5-54D42218F6B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928018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34B17C15-8FA5-A84A-A2D5-536D84853167}" type="datetime1">
              <a:rPr lang="en-SG" smtClean="0">
                <a:solidFill>
                  <a:prstClr val="black">
                    <a:tint val="75000"/>
                  </a:prstClr>
                </a:solidFill>
              </a:rPr>
              <a:t>1/3/17</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AB0D468A-D9D2-4C5E-8868-B22B5FE7C80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3953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0B6F53-D3D9-9C46-9A05-4FB293316E68}"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773369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5BD6A6DA-AC1E-5041-96CE-A894263FC8D8}" type="datetime1">
              <a:rPr lang="en-SG" smtClean="0">
                <a:solidFill>
                  <a:prstClr val="black">
                    <a:tint val="75000"/>
                  </a:prstClr>
                </a:solidFill>
              </a:rPr>
              <a:t>1/3/17</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C89647D5-9EEE-4DC1-AC35-51C02B74E98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90286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6CC6D-4E93-9240-AC5D-3832CEDB13EB}" type="datetime1">
              <a:rPr lang="en-SG" smtClean="0">
                <a:solidFill>
                  <a:prstClr val="black">
                    <a:tint val="75000"/>
                  </a:prstClr>
                </a:solidFill>
              </a:rPr>
              <a:t>1/3/17</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E5E05FD-9B37-428B-9D81-DEA573E118D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127212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E01E53-CA4B-C54C-A898-2C274AEF5207}" type="datetime1">
              <a:rPr lang="en-SG" smtClean="0">
                <a:solidFill>
                  <a:prstClr val="black">
                    <a:tint val="75000"/>
                  </a:prstClr>
                </a:solidFill>
              </a:rPr>
              <a:t>1/3/17</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5B63F413-0233-4A9C-8383-64BA3FF09DD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74780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82132-4EF8-D14D-8662-06FCD60C1069}" type="datetime1">
              <a:rPr lang="en-SG" smtClean="0">
                <a:solidFill>
                  <a:prstClr val="black">
                    <a:tint val="75000"/>
                  </a:prstClr>
                </a:solidFill>
              </a:rPr>
              <a:t>1/3/17</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AFA7A06D-FF9F-4865-86F3-518D20D9476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732788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95D2EA2-EBFD-3141-973A-A65C055BCF24}" type="datetime1">
              <a:rPr lang="en-SG" smtClean="0">
                <a:solidFill>
                  <a:prstClr val="black">
                    <a:tint val="75000"/>
                  </a:prstClr>
                </a:solidFill>
              </a:rPr>
              <a:t>1/3/17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DB13926-D015-45CF-BAFD-0200F7E453E3}"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0894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226EE374-CDDD-C045-8F94-43596404E53A}" type="datetime1">
              <a:rPr lang="en-SG" smtClean="0">
                <a:solidFill>
                  <a:prstClr val="black">
                    <a:tint val="75000"/>
                  </a:prstClr>
                </a:solidFill>
              </a:rPr>
              <a:t>1/3/17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BA55ACAE-00B7-426E-AED7-7CF005E0CC8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4217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9" y="1151930"/>
            <a:ext cx="7358063" cy="2321719"/>
          </a:xfrm>
          <a:prstGeom prst="rect">
            <a:avLst/>
          </a:prstGeom>
        </p:spPr>
        <p:txBody>
          <a:bodyPr anchor="b"/>
          <a:lstStyle/>
          <a:p>
            <a:pPr lvl="0">
              <a:defRPr sz="1800"/>
            </a:pPr>
            <a:r>
              <a:rPr sz="5625"/>
              <a:t>Title Text</a:t>
            </a:r>
          </a:p>
        </p:txBody>
      </p:sp>
      <p:sp>
        <p:nvSpPr>
          <p:cNvPr id="6" name="Shape 6"/>
          <p:cNvSpPr>
            <a:spLocks noGrp="1"/>
          </p:cNvSpPr>
          <p:nvPr>
            <p:ph type="body" idx="1"/>
          </p:nvPr>
        </p:nvSpPr>
        <p:spPr>
          <a:xfrm>
            <a:off x="892969" y="3536156"/>
            <a:ext cx="7358063"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99406542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176BAB-51C9-F449-A40B-6D383A965B66}"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2371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4DE6A0-FE4E-EA47-8CD6-2249726BA4F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084130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34A97E-7AD2-484F-A13E-38E7AC4A1D2D}"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20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7368E6D-87A0-9A41-A87B-236CC5FF8CD7}" type="datetime1">
              <a:rPr lang="en-SG" smtClean="0"/>
              <a:t>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89481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423A35-DDB2-D54F-92EB-8A609F686AD3}"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8188525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414B9B-3A10-0341-81EB-852D23FA09BE}" type="datetime1">
              <a:rPr lang="en-SG" smtClean="0"/>
              <a:t>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380102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404853-DA95-1A46-834F-EDE3235D9E97}" type="datetime1">
              <a:rPr lang="en-SG" smtClean="0"/>
              <a:t>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4048545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2DA29C3-C094-4543-9DE4-EA998F391973}" type="datetime1">
              <a:rPr lang="en-SG" smtClean="0"/>
              <a:t>1/3/17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1620768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EF45F0E-877D-9D40-9659-AF9942828D0F}" type="datetime1">
              <a:rPr lang="en-SG" smtClean="0"/>
              <a:t>1/3/17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810021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9BD402-FFEF-3F4D-A82D-C034091777DD}"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920767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182A99-8FAA-0D4E-BBB4-653603F1F4F8}"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3732245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AD58FD-452A-C046-9C98-14669DCC21B1}" type="datetime1">
              <a:rPr lang="en-SG" smtClean="0"/>
              <a:t>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7781230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4235849"/>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5" y="421100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362700"/>
            <a:ext cx="7136667" cy="2032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2" y="5292133"/>
            <a:ext cx="7136667" cy="2032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1" y="2335685"/>
            <a:ext cx="7136700" cy="13632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6" y="3800052"/>
            <a:ext cx="48705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6012107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1" y="3429200"/>
            <a:ext cx="9144000" cy="3428800"/>
          </a:xfrm>
          <a:prstGeom prst="rect">
            <a:avLst/>
          </a:prstGeom>
          <a:solidFill>
            <a:schemeClr val="accent3"/>
          </a:solidFill>
          <a:ln>
            <a:noFill/>
          </a:ln>
        </p:spPr>
        <p:txBody>
          <a:bodyPr lIns="91425" tIns="91425" rIns="91425" bIns="91425" anchor="ctr" anchorCtr="0">
            <a:noAutofit/>
          </a:bodyPr>
          <a:lstStyle/>
          <a:p>
            <a:endParaRPr sz="1400" kern="0" dirty="0">
              <a:solidFill>
                <a:srgbClr val="000000"/>
              </a:solidFill>
              <a:ea typeface="Arial"/>
              <a:cs typeface="Arial"/>
              <a:sym typeface="Arial"/>
            </a:endParaRPr>
          </a:p>
        </p:txBody>
      </p:sp>
      <p:sp>
        <p:nvSpPr>
          <p:cNvPr id="23" name="Shape 23"/>
          <p:cNvSpPr txBox="1">
            <a:spLocks noGrp="1"/>
          </p:cNvSpPr>
          <p:nvPr>
            <p:ph type="title"/>
          </p:nvPr>
        </p:nvSpPr>
        <p:spPr>
          <a:xfrm>
            <a:off x="311701" y="1086400"/>
            <a:ext cx="8571300" cy="1256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510080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9AB965-AAC9-684A-90DF-2F850BE88E87}" type="datetime1">
              <a:rPr lang="en-SG" smtClean="0"/>
              <a:t>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6790008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6727600"/>
            <a:ext cx="9144000" cy="130400"/>
          </a:xfrm>
          <a:prstGeom prst="rect">
            <a:avLst/>
          </a:prstGeom>
          <a:solidFill>
            <a:schemeClr val="accent3"/>
          </a:solidFill>
          <a:ln>
            <a:noFill/>
          </a:ln>
        </p:spPr>
        <p:txBody>
          <a:bodyPr lIns="91425" tIns="91425" rIns="91425" bIns="91425" anchor="ctr" anchorCtr="0">
            <a:noAutofit/>
          </a:bodyPr>
          <a:lstStyle/>
          <a:p>
            <a:endParaRPr sz="1400" kern="0" dirty="0">
              <a:solidFill>
                <a:srgbClr val="000000"/>
              </a:solidFill>
              <a:ea typeface="Arial"/>
              <a:cs typeface="Arial"/>
              <a:sym typeface="Arial"/>
            </a:endParaRPr>
          </a:p>
        </p:txBody>
      </p:sp>
      <p:sp>
        <p:nvSpPr>
          <p:cNvPr id="27" name="Shape 27"/>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688433"/>
            <a:ext cx="8520600" cy="440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5419021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1" y="1688233"/>
            <a:ext cx="3999900" cy="44036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1" y="1688233"/>
            <a:ext cx="3999900" cy="44036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2791264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068136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0529548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1" y="701800"/>
            <a:ext cx="5613600" cy="54544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43167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6858000"/>
          </a:xfrm>
          <a:prstGeom prst="rect">
            <a:avLst/>
          </a:prstGeom>
          <a:solidFill>
            <a:schemeClr val="accent3"/>
          </a:solidFill>
          <a:ln>
            <a:noFill/>
          </a:ln>
        </p:spPr>
        <p:txBody>
          <a:bodyPr lIns="91425" tIns="91425" rIns="91425" bIns="91425" anchor="ctr" anchorCtr="0">
            <a:noAutofit/>
          </a:bodyPr>
          <a:lstStyle/>
          <a:p>
            <a:endParaRPr sz="1400" kern="0" dirty="0">
              <a:solidFill>
                <a:srgbClr val="000000"/>
              </a:solidFill>
              <a:ea typeface="Arial"/>
              <a:cs typeface="Arial"/>
              <a:sym typeface="Arial"/>
            </a:endParaRPr>
          </a:p>
        </p:txBody>
      </p:sp>
      <p:cxnSp>
        <p:nvCxnSpPr>
          <p:cNvPr id="47" name="Shape 47"/>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386233"/>
            <a:ext cx="4045200" cy="2234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36358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5121279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5640967"/>
            <a:ext cx="5998800" cy="7984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7023852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6727600"/>
            <a:ext cx="9144000" cy="130400"/>
          </a:xfrm>
          <a:prstGeom prst="rect">
            <a:avLst/>
          </a:prstGeom>
          <a:solidFill>
            <a:schemeClr val="lt2"/>
          </a:solidFill>
          <a:ln>
            <a:noFill/>
          </a:ln>
        </p:spPr>
        <p:txBody>
          <a:bodyPr lIns="91425" tIns="91425" rIns="91425" bIns="91425" anchor="ctr" anchorCtr="0">
            <a:noAutofit/>
          </a:bodyPr>
          <a:lstStyle/>
          <a:p>
            <a:endParaRPr sz="1400" kern="0" dirty="0">
              <a:solidFill>
                <a:srgbClr val="000000"/>
              </a:solidFill>
              <a:ea typeface="Arial"/>
              <a:cs typeface="Arial"/>
              <a:sym typeface="Arial"/>
            </a:endParaRPr>
          </a:p>
        </p:txBody>
      </p:sp>
      <p:sp>
        <p:nvSpPr>
          <p:cNvPr id="57" name="Shape 57"/>
          <p:cNvSpPr txBox="1">
            <a:spLocks noGrp="1"/>
          </p:cNvSpPr>
          <p:nvPr>
            <p:ph type="title"/>
          </p:nvPr>
        </p:nvSpPr>
        <p:spPr>
          <a:xfrm>
            <a:off x="311700" y="1739800"/>
            <a:ext cx="8520600" cy="20512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3994200"/>
            <a:ext cx="8520600" cy="1428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761348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8" y="6217621"/>
            <a:ext cx="548700" cy="524800"/>
          </a:xfrm>
          <a:prstGeom prst="rect">
            <a:avLst/>
          </a:prstGeom>
        </p:spPr>
        <p:txBody>
          <a:bodyPr lIns="91425" tIns="91425" rIns="91425" bIns="91425" anchor="ctr" anchorCtr="0">
            <a:noAutofit/>
          </a:body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5707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C19FE2B-19A8-7649-AC0A-0517FC97B049}" type="datetime1">
              <a:rPr lang="en-SG" smtClean="0"/>
              <a:t>1/3/17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23878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3352ED8-676D-CE46-ABE9-CE4F7E2469A2}" type="datetime1">
              <a:rPr lang="en-SG" smtClean="0"/>
              <a:t>1/3/17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71674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24B68-66C7-B047-9AD3-131D76962812}" type="datetime1">
              <a:rPr lang="en-SG" smtClean="0"/>
              <a:t>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933645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FF0BACF-9742-0F44-9CE4-F7B368F97B88}" type="datetime1">
              <a:rPr lang="en-SG" smtClean="0"/>
              <a:t>1/3/17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233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20615E2-7BA5-B546-AD69-73C61F387868}" type="datetime1">
              <a:rPr lang="en-SG" smtClean="0"/>
              <a:t>1/3/17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0195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853"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355557F-AE73-A44A-952A-E4FC0ACAC080}" type="datetime1">
              <a:rPr lang="en-SG" smtClean="0"/>
              <a:t>1/3/17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8945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5DF7018C-D5FC-9C46-A680-DB5A7051E346}" type="datetime1">
              <a:rPr lang="en-SG" smtClean="0">
                <a:solidFill>
                  <a:prstClr val="black">
                    <a:tint val="75000"/>
                  </a:prstClr>
                </a:solidFill>
                <a:latin typeface="Tahoma" charset="0"/>
              </a:rPr>
              <a:t>1/3/17</a:t>
            </a:fld>
            <a:endParaRPr lang="en-IN">
              <a:solidFill>
                <a:prstClr val="black">
                  <a:tint val="75000"/>
                </a:prstClr>
              </a:solidFill>
              <a:latin typeface="Tahoma"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IN">
              <a:solidFill>
                <a:prstClr val="black">
                  <a:tint val="75000"/>
                </a:prstClr>
              </a:solidFill>
              <a:latin typeface="Tahoma"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ADD2DD6F-D7F9-4B5C-A5AE-D1F8AB5241D5}" type="slidenum">
              <a:rPr lang="en-IN" smtClean="0">
                <a:solidFill>
                  <a:prstClr val="black">
                    <a:tint val="75000"/>
                  </a:prstClr>
                </a:solidFill>
                <a:latin typeface="Tahoma" charset="0"/>
              </a:rPr>
              <a:pPr eaLnBrk="0" fontAlgn="base" hangingPunct="0">
                <a:spcBef>
                  <a:spcPct val="0"/>
                </a:spcBef>
                <a:spcAft>
                  <a:spcPct val="0"/>
                </a:spcAft>
              </a:pPr>
              <a:t>‹#›</a:t>
            </a:fld>
            <a:endParaRPr lang="en-IN">
              <a:solidFill>
                <a:prstClr val="black">
                  <a:tint val="75000"/>
                </a:prstClr>
              </a:solidFill>
              <a:latin typeface="Tahoma" charset="0"/>
            </a:endParaRPr>
          </a:p>
        </p:txBody>
      </p:sp>
    </p:spTree>
    <p:extLst>
      <p:ext uri="{BB962C8B-B14F-4D97-AF65-F5344CB8AC3E}">
        <p14:creationId xmlns:p14="http://schemas.microsoft.com/office/powerpoint/2010/main" val="2014352080"/>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FF0BACF-9742-0F44-9CE4-F7B368F97B88}" type="datetime1">
              <a:rPr lang="en-SG" smtClean="0"/>
              <a:t>1/3/17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618288"/>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9432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688433"/>
            <a:ext cx="8520600" cy="4403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6217621"/>
            <a:ext cx="548700" cy="524800"/>
          </a:xfrm>
          <a:prstGeom prst="rect">
            <a:avLst/>
          </a:prstGeom>
          <a:noFill/>
          <a:ln>
            <a:noFill/>
          </a:ln>
        </p:spPr>
        <p:txBody>
          <a:bodyPr lIns="91425" tIns="91425" rIns="91425" bIns="91425" anchor="ctr" anchorCtr="0">
            <a:noAutofit/>
          </a:bodyPr>
          <a:lstStyle/>
          <a:p>
            <a:pPr algn="r"/>
            <a:fld id="{00000000-1234-1234-1234-123412341234}" type="slidenum">
              <a:rPr lang="en-US" altLang="zh-CN" sz="1000" kern="0" smtClean="0">
                <a:solidFill>
                  <a:srgbClr val="695D46"/>
                </a:solidFill>
                <a:latin typeface="Open Sans"/>
                <a:ea typeface="Open Sans"/>
                <a:cs typeface="Open Sans"/>
                <a:sym typeface="Open Sans"/>
              </a:rPr>
              <a:pPr algn="r"/>
              <a:t>‹#›</a:t>
            </a:fld>
            <a:endParaRPr lang="zh-CN" altLang="en-US" sz="1000" kern="0">
              <a:solidFill>
                <a:srgbClr val="695D46"/>
              </a:solidFill>
              <a:latin typeface="Open Sans"/>
              <a:ea typeface="Open Sans"/>
              <a:cs typeface="Open Sans"/>
              <a:sym typeface="Open Sans"/>
            </a:endParaRPr>
          </a:p>
        </p:txBody>
      </p:sp>
    </p:spTree>
    <p:extLst>
      <p:ext uri="{BB962C8B-B14F-4D97-AF65-F5344CB8AC3E}">
        <p14:creationId xmlns:p14="http://schemas.microsoft.com/office/powerpoint/2010/main" val="67581806"/>
      </p:ext>
    </p:extLst>
  </p:cSld>
  <p:clrMap bg1="lt1" tx1="dk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visualgo.net/list" TargetMode="External"/><Relationship Id="rId1" Type="http://schemas.openxmlformats.org/officeDocument/2006/relationships/slideLayout" Target="../slideLayouts/slideLayout30.xml"/><Relationship Id="rId2" Type="http://schemas.openxmlformats.org/officeDocument/2006/relationships/hyperlink" Target="http://visualgo.n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tiff"/><Relationship Id="rId3" Type="http://schemas.openxmlformats.org/officeDocument/2006/relationships/image" Target="../media/image10.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Take-Home Lab #03</a:t>
            </a:r>
            <a:endParaRPr lang="en-US" sz="7200" dirty="0"/>
          </a:p>
        </p:txBody>
      </p:sp>
      <p:sp>
        <p:nvSpPr>
          <p:cNvPr id="3" name="Subtitle 2"/>
          <p:cNvSpPr>
            <a:spLocks noGrp="1"/>
          </p:cNvSpPr>
          <p:nvPr>
            <p:ph type="subTitle" idx="1"/>
          </p:nvPr>
        </p:nvSpPr>
        <p:spPr/>
        <p:txBody>
          <a:bodyPr/>
          <a:lstStyle/>
          <a:p>
            <a:r>
              <a:rPr lang="en-US" dirty="0" smtClean="0"/>
              <a:t>CS1020 – Data Structures And Algorithms 1</a:t>
            </a:r>
          </a:p>
          <a:p>
            <a:r>
              <a:rPr lang="en-US" dirty="0" smtClean="0"/>
              <a:t>AY2016-17 Semester 1</a:t>
            </a:r>
            <a:endParaRPr lang="en-US"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1</a:t>
            </a:fld>
            <a:endParaRPr lang="en-US"/>
          </a:p>
        </p:txBody>
      </p:sp>
    </p:spTree>
    <p:extLst>
      <p:ext uri="{BB962C8B-B14F-4D97-AF65-F5344CB8AC3E}">
        <p14:creationId xmlns:p14="http://schemas.microsoft.com/office/powerpoint/2010/main" val="19370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10</a:t>
            </a:fld>
            <a:endParaRPr lang="en-US"/>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Linked List</a:t>
            </a:r>
            <a:endParaRPr lang="en-US" sz="4000" dirty="0"/>
          </a:p>
        </p:txBody>
      </p:sp>
      <p:sp>
        <p:nvSpPr>
          <p:cNvPr id="8" name="TextBox 7"/>
          <p:cNvSpPr txBox="1"/>
          <p:nvPr/>
        </p:nvSpPr>
        <p:spPr>
          <a:xfrm>
            <a:off x="3361386" y="428338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212196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11</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Linked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3361386"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53581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12</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Linked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3013114" y="429804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123253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13</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Linked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213917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14</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2753923" y="313270"/>
            <a:ext cx="5047977" cy="707886"/>
          </a:xfrm>
          <a:prstGeom prst="rect">
            <a:avLst/>
          </a:prstGeom>
          <a:noFill/>
        </p:spPr>
        <p:txBody>
          <a:bodyPr wrap="square" rtlCol="0">
            <a:spAutoFit/>
          </a:bodyPr>
          <a:lstStyle/>
          <a:p>
            <a:r>
              <a:rPr lang="en-US" sz="4000" smtClean="0"/>
              <a:t>Singly-Linked </a:t>
            </a:r>
            <a:r>
              <a:rPr lang="en-US" sz="4000" dirty="0" smtClean="0"/>
              <a:t>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cxnSp>
        <p:nvCxnSpPr>
          <p:cNvPr id="16" name="Straight Arrow Connector 15"/>
          <p:cNvCxnSpPr/>
          <p:nvPr/>
        </p:nvCxnSpPr>
        <p:spPr>
          <a:xfrm>
            <a:off x="1946315" y="2137893"/>
            <a:ext cx="525886" cy="13096"/>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endCxn id="12" idx="1"/>
          </p:cNvCxnSpPr>
          <p:nvPr/>
        </p:nvCxnSpPr>
        <p:spPr>
          <a:xfrm flipV="1">
            <a:off x="3554027" y="2141486"/>
            <a:ext cx="432514" cy="5910"/>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p:cNvCxnSpPr/>
          <p:nvPr/>
        </p:nvCxnSpPr>
        <p:spPr>
          <a:xfrm>
            <a:off x="5054943" y="2150989"/>
            <a:ext cx="445938" cy="0"/>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p:nvPr/>
        </p:nvCxnSpPr>
        <p:spPr>
          <a:xfrm>
            <a:off x="6582707" y="2150989"/>
            <a:ext cx="525886" cy="3593"/>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5666430" y="4410025"/>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remove 30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285816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15</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2753923" y="313270"/>
            <a:ext cx="5047977" cy="707886"/>
          </a:xfrm>
          <a:prstGeom prst="rect">
            <a:avLst/>
          </a:prstGeom>
          <a:noFill/>
        </p:spPr>
        <p:txBody>
          <a:bodyPr wrap="square" rtlCol="0">
            <a:spAutoFit/>
          </a:bodyPr>
          <a:lstStyle/>
          <a:p>
            <a:r>
              <a:rPr lang="en-US" sz="4000" smtClean="0"/>
              <a:t>Singly-Linked </a:t>
            </a:r>
            <a:r>
              <a:rPr lang="en-US" sz="4000" dirty="0" smtClean="0"/>
              <a:t>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2890767"/>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cxnSp>
        <p:nvCxnSpPr>
          <p:cNvPr id="18" name="Straight Arrow Connector 17"/>
          <p:cNvCxnSpPr>
            <a:endCxn id="12" idx="1"/>
          </p:cNvCxnSpPr>
          <p:nvPr/>
        </p:nvCxnSpPr>
        <p:spPr>
          <a:xfrm flipV="1">
            <a:off x="3554027" y="2141486"/>
            <a:ext cx="432514" cy="5910"/>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p:cNvCxnSpPr/>
          <p:nvPr/>
        </p:nvCxnSpPr>
        <p:spPr>
          <a:xfrm>
            <a:off x="5054943" y="2150989"/>
            <a:ext cx="445938" cy="0"/>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p:nvPr/>
        </p:nvCxnSpPr>
        <p:spPr>
          <a:xfrm>
            <a:off x="6582707" y="2150989"/>
            <a:ext cx="525886" cy="3593"/>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645547" y="532982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remove 30</a:t>
            </a:r>
            <a:endParaRPr lang="en-US" sz="2800" dirty="0">
              <a:latin typeface="Consolas" charset="0"/>
              <a:ea typeface="Consolas" charset="0"/>
              <a:cs typeface="Consolas" charset="0"/>
            </a:endParaRPr>
          </a:p>
        </p:txBody>
      </p:sp>
      <p:cxnSp>
        <p:nvCxnSpPr>
          <p:cNvPr id="21" name="Straight Arrow Connector 20"/>
          <p:cNvCxnSpPr/>
          <p:nvPr/>
        </p:nvCxnSpPr>
        <p:spPr>
          <a:xfrm>
            <a:off x="1946315" y="2137893"/>
            <a:ext cx="525886" cy="13096"/>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96307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286102487"/>
              </p:ext>
            </p:extLst>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16</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2753923" y="313270"/>
            <a:ext cx="5047977" cy="707886"/>
          </a:xfrm>
          <a:prstGeom prst="rect">
            <a:avLst/>
          </a:prstGeom>
          <a:noFill/>
        </p:spPr>
        <p:txBody>
          <a:bodyPr wrap="square" rtlCol="0">
            <a:spAutoFit/>
          </a:bodyPr>
          <a:lstStyle/>
          <a:p>
            <a:r>
              <a:rPr lang="en-US" sz="4000" smtClean="0"/>
              <a:t>Singly-Linked </a:t>
            </a:r>
            <a:r>
              <a:rPr lang="en-US" sz="4000" dirty="0" smtClean="0"/>
              <a:t>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cxnSp>
        <p:nvCxnSpPr>
          <p:cNvPr id="20" name="Straight Arrow Connector 19"/>
          <p:cNvCxnSpPr/>
          <p:nvPr/>
        </p:nvCxnSpPr>
        <p:spPr>
          <a:xfrm>
            <a:off x="5054943" y="2150989"/>
            <a:ext cx="445938" cy="0"/>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p:nvPr/>
        </p:nvCxnSpPr>
        <p:spPr>
          <a:xfrm>
            <a:off x="6582707" y="2150989"/>
            <a:ext cx="525886" cy="3593"/>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645547" y="532982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remove 30</a:t>
            </a:r>
            <a:endParaRPr lang="en-US" sz="2800" dirty="0">
              <a:latin typeface="Consolas" charset="0"/>
              <a:ea typeface="Consolas" charset="0"/>
              <a:cs typeface="Consolas" charset="0"/>
            </a:endParaRPr>
          </a:p>
        </p:txBody>
      </p:sp>
      <p:cxnSp>
        <p:nvCxnSpPr>
          <p:cNvPr id="19" name="Straight Arrow Connector 18"/>
          <p:cNvCxnSpPr/>
          <p:nvPr/>
        </p:nvCxnSpPr>
        <p:spPr>
          <a:xfrm>
            <a:off x="1946315" y="2137893"/>
            <a:ext cx="2040226" cy="0"/>
          </a:xfrm>
          <a:prstGeom prst="straightConnector1">
            <a:avLst/>
          </a:prstGeom>
          <a:ln w="508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28492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E20A1-CA8B-C44B-AF3A-EA9FF10691F4}" type="slidenum">
              <a:rPr lang="en-US" smtClean="0"/>
              <a:pPr/>
              <a:t>17</a:t>
            </a:fld>
            <a:endParaRPr lang="en-US"/>
          </a:p>
        </p:txBody>
      </p:sp>
      <p:sp>
        <p:nvSpPr>
          <p:cNvPr id="3" name="TextBox 2"/>
          <p:cNvSpPr txBox="1"/>
          <p:nvPr/>
        </p:nvSpPr>
        <p:spPr>
          <a:xfrm>
            <a:off x="1107584" y="1433733"/>
            <a:ext cx="7415534" cy="707886"/>
          </a:xfrm>
          <a:prstGeom prst="rect">
            <a:avLst/>
          </a:prstGeom>
          <a:noFill/>
        </p:spPr>
        <p:txBody>
          <a:bodyPr wrap="square" rtlCol="0">
            <a:spAutoFit/>
          </a:bodyPr>
          <a:lstStyle/>
          <a:p>
            <a:r>
              <a:rPr lang="en-US" sz="4000" dirty="0" smtClean="0"/>
              <a:t>For more visualization, head to:</a:t>
            </a:r>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144" y="2509771"/>
            <a:ext cx="5384800" cy="1130300"/>
          </a:xfrm>
          <a:prstGeom prst="rect">
            <a:avLst/>
          </a:prstGeom>
        </p:spPr>
      </p:pic>
      <p:sp>
        <p:nvSpPr>
          <p:cNvPr id="5" name="TextBox 4">
            <a:hlinkClick r:id="rId4"/>
          </p:cNvPr>
          <p:cNvSpPr txBox="1"/>
          <p:nvPr/>
        </p:nvSpPr>
        <p:spPr>
          <a:xfrm>
            <a:off x="1793290" y="4008223"/>
            <a:ext cx="7415534" cy="707886"/>
          </a:xfrm>
          <a:prstGeom prst="rect">
            <a:avLst/>
          </a:prstGeom>
          <a:noFill/>
        </p:spPr>
        <p:txBody>
          <a:bodyPr wrap="square" rtlCol="0">
            <a:spAutoFit/>
          </a:bodyPr>
          <a:lstStyle/>
          <a:p>
            <a:r>
              <a:rPr lang="en-US" sz="4000" smtClean="0"/>
              <a:t>https://</a:t>
            </a:r>
            <a:r>
              <a:rPr lang="en-US" sz="4000" dirty="0" err="1"/>
              <a:t>visualgo.net</a:t>
            </a:r>
            <a:r>
              <a:rPr lang="en-US" sz="4000" dirty="0"/>
              <a:t>/list</a:t>
            </a:r>
            <a:endParaRPr lang="en-US" sz="4000" dirty="0" smtClean="0"/>
          </a:p>
        </p:txBody>
      </p:sp>
    </p:spTree>
    <p:extLst>
      <p:ext uri="{BB962C8B-B14F-4D97-AF65-F5344CB8AC3E}">
        <p14:creationId xmlns:p14="http://schemas.microsoft.com/office/powerpoint/2010/main" val="811303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4" name="Text Placeholder 3"/>
          <p:cNvSpPr>
            <a:spLocks noGrp="1"/>
          </p:cNvSpPr>
          <p:nvPr>
            <p:ph type="body" sz="half" idx="2"/>
          </p:nvPr>
        </p:nvSpPr>
        <p:spPr/>
        <p:txBody>
          <a:bodyPr>
            <a:normAutofit/>
          </a:bodyPr>
          <a:lstStyle/>
          <a:p>
            <a:r>
              <a:rPr lang="en-US" sz="3600" dirty="0" smtClean="0"/>
              <a:t>Passing</a:t>
            </a:r>
            <a:endParaRPr lang="en-US" sz="3600" dirty="0"/>
          </a:p>
        </p:txBody>
      </p:sp>
      <p:pic>
        <p:nvPicPr>
          <p:cNvPr id="6" name="Picture 5"/>
          <p:cNvPicPr>
            <a:picLocks noChangeAspect="1"/>
          </p:cNvPicPr>
          <p:nvPr/>
        </p:nvPicPr>
        <p:blipFill>
          <a:blip r:embed="rId2"/>
          <a:stretch>
            <a:fillRect/>
          </a:stretch>
        </p:blipFill>
        <p:spPr>
          <a:xfrm>
            <a:off x="-1" y="0"/>
            <a:ext cx="9144001" cy="4921745"/>
          </a:xfrm>
          <a:prstGeom prst="rect">
            <a:avLst/>
          </a:prstGeom>
        </p:spPr>
      </p:pic>
      <p:sp>
        <p:nvSpPr>
          <p:cNvPr id="3" name="Slide Number Placeholder 2"/>
          <p:cNvSpPr>
            <a:spLocks noGrp="1"/>
          </p:cNvSpPr>
          <p:nvPr>
            <p:ph type="sldNum" sz="quarter" idx="12"/>
          </p:nvPr>
        </p:nvSpPr>
        <p:spPr/>
        <p:txBody>
          <a:bodyPr/>
          <a:lstStyle/>
          <a:p>
            <a:fld id="{835E20A1-CA8B-C44B-AF3A-EA9FF10691F4}" type="slidenum">
              <a:rPr lang="en-US" smtClean="0"/>
              <a:pPr/>
              <a:t>18</a:t>
            </a:fld>
            <a:endParaRPr lang="en-US"/>
          </a:p>
        </p:txBody>
      </p:sp>
    </p:spTree>
    <p:extLst>
      <p:ext uri="{BB962C8B-B14F-4D97-AF65-F5344CB8AC3E}">
        <p14:creationId xmlns:p14="http://schemas.microsoft.com/office/powerpoint/2010/main" val="88165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3" name="TextShape 1"/>
          <p:cNvSpPr txBox="1"/>
          <p:nvPr/>
        </p:nvSpPr>
        <p:spPr>
          <a:xfrm>
            <a:off x="495121" y="442980"/>
            <a:ext cx="8229240" cy="469294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3200" spc="-1" dirty="0" smtClean="0">
                <a:solidFill>
                  <a:srgbClr val="000000"/>
                </a:solidFill>
                <a:uFill>
                  <a:solidFill>
                    <a:srgbClr val="FFFFFF"/>
                  </a:solidFill>
                </a:uFill>
                <a:latin typeface="+mj-lt"/>
              </a:rPr>
              <a:t>Simulate a passing game:</a:t>
            </a:r>
            <a:endParaRPr lang="en-US" sz="3200" strike="noStrike" spc="-1" dirty="0" smtClean="0">
              <a:solidFill>
                <a:srgbClr val="000000"/>
              </a:solidFill>
              <a:uFill>
                <a:solidFill>
                  <a:srgbClr val="FFFFFF"/>
                </a:solidFill>
              </a:uFill>
              <a:latin typeface="+mj-lt"/>
            </a:endParaRPr>
          </a:p>
          <a:p>
            <a:pPr marL="360">
              <a:lnSpc>
                <a:spcPct val="100000"/>
              </a:lnSpc>
              <a:buClr>
                <a:srgbClr val="4F81BD"/>
              </a:buClr>
              <a:buSzPct val="76000"/>
            </a:pPr>
            <a:endParaRPr dirty="0">
              <a:latin typeface="+mj-lt"/>
            </a:endParaRPr>
          </a:p>
          <a:p>
            <a:pPr marL="811080" indent="-255240">
              <a:lnSpc>
                <a:spcPct val="100000"/>
              </a:lnSpc>
              <a:buClr>
                <a:srgbClr val="4F81BD"/>
              </a:buClr>
              <a:buSzPct val="76000"/>
              <a:buFont typeface="Arial"/>
              <a:buChar char="•"/>
            </a:pPr>
            <a:r>
              <a:rPr lang="en-US" sz="2800" dirty="0">
                <a:latin typeface="+mj-lt"/>
              </a:rPr>
              <a:t>There are </a:t>
            </a:r>
            <a:r>
              <a:rPr lang="en-US" sz="2800" b="1" dirty="0">
                <a:solidFill>
                  <a:srgbClr val="00B050"/>
                </a:solidFill>
                <a:latin typeface="+mj-lt"/>
              </a:rPr>
              <a:t>N people</a:t>
            </a:r>
            <a:r>
              <a:rPr lang="en-US" sz="2800" dirty="0">
                <a:latin typeface="+mj-lt"/>
              </a:rPr>
              <a:t>, arranged in a circle, that are taking part in this game, numbered from </a:t>
            </a:r>
            <a:r>
              <a:rPr lang="en-US" sz="2800" b="1" dirty="0">
                <a:solidFill>
                  <a:srgbClr val="00B050"/>
                </a:solidFill>
                <a:latin typeface="+mj-lt"/>
              </a:rPr>
              <a:t>1 to N</a:t>
            </a:r>
            <a:r>
              <a:rPr lang="en-US" sz="2800" dirty="0" smtClean="0">
                <a:latin typeface="+mj-lt"/>
              </a:rPr>
              <a:t>.</a:t>
            </a:r>
          </a:p>
          <a:p>
            <a:pPr marL="811080" indent="-255240">
              <a:lnSpc>
                <a:spcPct val="100000"/>
              </a:lnSpc>
              <a:buClr>
                <a:srgbClr val="4F81BD"/>
              </a:buClr>
              <a:buSzPct val="76000"/>
              <a:buFont typeface="Arial"/>
              <a:buChar char="•"/>
            </a:pPr>
            <a:endParaRPr lang="en-US" sz="2800" spc="-1" dirty="0">
              <a:uFill>
                <a:solidFill>
                  <a:srgbClr val="FFFFFF"/>
                </a:solidFill>
              </a:uFill>
              <a:latin typeface="+mj-lt"/>
            </a:endParaRPr>
          </a:p>
          <a:p>
            <a:pPr marL="811080" indent="-255240">
              <a:lnSpc>
                <a:spcPct val="100000"/>
              </a:lnSpc>
              <a:buClr>
                <a:srgbClr val="4F81BD"/>
              </a:buClr>
              <a:buSzPct val="76000"/>
              <a:buFont typeface="Arial"/>
              <a:buChar char="•"/>
            </a:pPr>
            <a:r>
              <a:rPr lang="en-US" sz="2800" spc="-1" dirty="0" smtClean="0">
                <a:uFill>
                  <a:solidFill>
                    <a:srgbClr val="FFFFFF"/>
                  </a:solidFill>
                </a:uFill>
                <a:latin typeface="+mj-lt"/>
              </a:rPr>
              <a:t>Multiple rounds. Each round </a:t>
            </a:r>
            <a:r>
              <a:rPr lang="en-US" sz="2800" b="1" spc="-1" dirty="0" smtClean="0">
                <a:solidFill>
                  <a:srgbClr val="00B050"/>
                </a:solidFill>
                <a:uFill>
                  <a:solidFill>
                    <a:srgbClr val="FFFFFF"/>
                  </a:solidFill>
                </a:uFill>
                <a:latin typeface="+mj-lt"/>
              </a:rPr>
              <a:t>involves a number of ball passes. </a:t>
            </a:r>
          </a:p>
          <a:p>
            <a:pPr marL="811080" indent="-255240">
              <a:lnSpc>
                <a:spcPct val="100000"/>
              </a:lnSpc>
              <a:buClr>
                <a:srgbClr val="4F81BD"/>
              </a:buClr>
              <a:buSzPct val="76000"/>
              <a:buFont typeface="Arial"/>
              <a:buChar char="•"/>
            </a:pPr>
            <a:endParaRPr lang="en-US" sz="2800" spc="-1" dirty="0">
              <a:uFill>
                <a:solidFill>
                  <a:srgbClr val="FFFFFF"/>
                </a:solidFill>
              </a:uFill>
              <a:latin typeface="+mj-lt"/>
            </a:endParaRPr>
          </a:p>
          <a:p>
            <a:pPr marL="811080" indent="-255240">
              <a:lnSpc>
                <a:spcPct val="100000"/>
              </a:lnSpc>
              <a:buClr>
                <a:srgbClr val="4F81BD"/>
              </a:buClr>
              <a:buSzPct val="76000"/>
              <a:buFont typeface="Arial"/>
              <a:buChar char="•"/>
            </a:pPr>
            <a:r>
              <a:rPr lang="en-US" sz="2800" spc="-1" dirty="0" smtClean="0">
                <a:uFill>
                  <a:solidFill>
                    <a:srgbClr val="FFFFFF"/>
                  </a:solidFill>
                </a:uFill>
                <a:latin typeface="+mj-lt"/>
              </a:rPr>
              <a:t>After all passing occurred, the player with the ball </a:t>
            </a:r>
            <a:r>
              <a:rPr lang="en-US" sz="2800" b="1" spc="-1" dirty="0" smtClean="0">
                <a:solidFill>
                  <a:srgbClr val="00B050"/>
                </a:solidFill>
                <a:uFill>
                  <a:solidFill>
                    <a:srgbClr val="FFFFFF"/>
                  </a:solidFill>
                </a:uFill>
                <a:latin typeface="+mj-lt"/>
              </a:rPr>
              <a:t>reports to the game master.</a:t>
            </a:r>
          </a:p>
          <a:p>
            <a:pPr marL="811080" indent="-255240">
              <a:lnSpc>
                <a:spcPct val="100000"/>
              </a:lnSpc>
              <a:buClr>
                <a:srgbClr val="4F81BD"/>
              </a:buClr>
              <a:buSzPct val="76000"/>
              <a:buFont typeface="Arial"/>
              <a:buChar char="•"/>
            </a:pPr>
            <a:endParaRPr lang="en-US" sz="2800" spc="-1" dirty="0" smtClean="0">
              <a:uFill>
                <a:solidFill>
                  <a:srgbClr val="FFFFFF"/>
                </a:solidFill>
              </a:uFill>
              <a:latin typeface="+mj-lt"/>
            </a:endParaRPr>
          </a:p>
          <a:p>
            <a:pPr marL="811080" indent="-255240">
              <a:lnSpc>
                <a:spcPct val="100000"/>
              </a:lnSpc>
              <a:buClr>
                <a:srgbClr val="4F81BD"/>
              </a:buClr>
              <a:buSzPct val="76000"/>
              <a:buFont typeface="Arial"/>
              <a:buChar char="•"/>
            </a:pPr>
            <a:r>
              <a:rPr lang="en-US" sz="2800" spc="-1" dirty="0" smtClean="0">
                <a:uFill>
                  <a:solidFill>
                    <a:srgbClr val="FFFFFF"/>
                  </a:solidFill>
                </a:uFill>
                <a:latin typeface="+mj-lt"/>
              </a:rPr>
              <a:t>Process </a:t>
            </a:r>
            <a:r>
              <a:rPr lang="en-US" sz="2800" b="1" spc="-1" dirty="0" smtClean="0">
                <a:solidFill>
                  <a:srgbClr val="00B050"/>
                </a:solidFill>
                <a:uFill>
                  <a:solidFill>
                    <a:srgbClr val="FFFFFF"/>
                  </a:solidFill>
                </a:uFill>
                <a:latin typeface="+mj-lt"/>
              </a:rPr>
              <a:t>removal / swapping </a:t>
            </a:r>
            <a:r>
              <a:rPr lang="en-US" sz="2800" spc="-1" dirty="0" smtClean="0">
                <a:uFill>
                  <a:solidFill>
                    <a:srgbClr val="FFFFFF"/>
                  </a:solidFill>
                </a:uFill>
                <a:latin typeface="+mj-lt"/>
              </a:rPr>
              <a:t>of participants accordingly after each round.</a:t>
            </a:r>
            <a:endParaRPr sz="2000" dirty="0">
              <a:latin typeface="+mj-lt"/>
            </a:endParaRPr>
          </a:p>
        </p:txBody>
      </p:sp>
      <p:sp>
        <p:nvSpPr>
          <p:cNvPr id="4" name="Slide Number Placeholder 3"/>
          <p:cNvSpPr>
            <a:spLocks noGrp="1"/>
          </p:cNvSpPr>
          <p:nvPr>
            <p:ph type="sldNum" sz="quarter" idx="12"/>
          </p:nvPr>
        </p:nvSpPr>
        <p:spPr/>
        <p:txBody>
          <a:bodyPr/>
          <a:lstStyle/>
          <a:p>
            <a:fld id="{835E20A1-CA8B-C44B-AF3A-EA9FF10691F4}" type="slidenum">
              <a:rPr lang="en-US" smtClean="0"/>
              <a:pPr/>
              <a:t>19</a:t>
            </a:fld>
            <a:endParaRPr lang="en-US"/>
          </a:p>
        </p:txBody>
      </p:sp>
    </p:spTree>
    <p:extLst>
      <p:ext uri="{BB962C8B-B14F-4D97-AF65-F5344CB8AC3E}">
        <p14:creationId xmlns:p14="http://schemas.microsoft.com/office/powerpoint/2010/main" val="94167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a:t>
            </a:r>
            <a:endParaRPr lang="en-US" dirty="0"/>
          </a:p>
        </p:txBody>
      </p:sp>
      <p:sp>
        <p:nvSpPr>
          <p:cNvPr id="4" name="Text Placeholder 3"/>
          <p:cNvSpPr>
            <a:spLocks noGrp="1"/>
          </p:cNvSpPr>
          <p:nvPr>
            <p:ph type="body" sz="half" idx="2"/>
          </p:nvPr>
        </p:nvSpPr>
        <p:spPr/>
        <p:txBody>
          <a:bodyPr>
            <a:normAutofit/>
          </a:bodyPr>
          <a:lstStyle/>
          <a:p>
            <a:r>
              <a:rPr lang="en-US" sz="3600" dirty="0" smtClean="0"/>
              <a:t>Linked List</a:t>
            </a:r>
            <a:endParaRPr lang="en-US" sz="3600" dirty="0"/>
          </a:p>
        </p:txBody>
      </p:sp>
      <p:pic>
        <p:nvPicPr>
          <p:cNvPr id="5" name="Picture 4"/>
          <p:cNvPicPr>
            <a:picLocks noChangeAspect="1"/>
          </p:cNvPicPr>
          <p:nvPr/>
        </p:nvPicPr>
        <p:blipFill>
          <a:blip r:embed="rId2"/>
          <a:stretch>
            <a:fillRect/>
          </a:stretch>
        </p:blipFill>
        <p:spPr>
          <a:xfrm>
            <a:off x="500566" y="727681"/>
            <a:ext cx="7907628" cy="3869795"/>
          </a:xfrm>
          <a:prstGeom prst="rect">
            <a:avLst/>
          </a:prstGeom>
        </p:spPr>
      </p:pic>
      <p:sp>
        <p:nvSpPr>
          <p:cNvPr id="7" name="Slide Number Placeholder 6"/>
          <p:cNvSpPr>
            <a:spLocks noGrp="1"/>
          </p:cNvSpPr>
          <p:nvPr>
            <p:ph type="sldNum" sz="quarter" idx="12"/>
          </p:nvPr>
        </p:nvSpPr>
        <p:spPr/>
        <p:txBody>
          <a:bodyPr/>
          <a:lstStyle/>
          <a:p>
            <a:fld id="{835E20A1-CA8B-C44B-AF3A-EA9FF10691F4}" type="slidenum">
              <a:rPr lang="en-US" smtClean="0"/>
              <a:pPr/>
              <a:t>2</a:t>
            </a:fld>
            <a:endParaRPr lang="en-US"/>
          </a:p>
        </p:txBody>
      </p:sp>
    </p:spTree>
    <p:extLst>
      <p:ext uri="{BB962C8B-B14F-4D97-AF65-F5344CB8AC3E}">
        <p14:creationId xmlns:p14="http://schemas.microsoft.com/office/powerpoint/2010/main" val="102503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39" name="Oval 38"/>
          <p:cNvSpPr/>
          <p:nvPr/>
        </p:nvSpPr>
        <p:spPr>
          <a:xfrm>
            <a:off x="761473"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20</a:t>
            </a:fld>
            <a:endParaRPr lang="en-US"/>
          </a:p>
        </p:txBody>
      </p:sp>
    </p:spTree>
    <p:extLst>
      <p:ext uri="{BB962C8B-B14F-4D97-AF65-F5344CB8AC3E}">
        <p14:creationId xmlns:p14="http://schemas.microsoft.com/office/powerpoint/2010/main" val="187345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39" name="Oval 38"/>
          <p:cNvSpPr/>
          <p:nvPr/>
        </p:nvSpPr>
        <p:spPr>
          <a:xfrm>
            <a:off x="3857045"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21</a:t>
            </a:fld>
            <a:endParaRPr lang="en-US"/>
          </a:p>
        </p:txBody>
      </p:sp>
    </p:spTree>
    <p:extLst>
      <p:ext uri="{BB962C8B-B14F-4D97-AF65-F5344CB8AC3E}">
        <p14:creationId xmlns:p14="http://schemas.microsoft.com/office/powerpoint/2010/main" val="66561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39" name="Oval 38"/>
          <p:cNvSpPr/>
          <p:nvPr/>
        </p:nvSpPr>
        <p:spPr>
          <a:xfrm>
            <a:off x="6915268" y="3473131"/>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22</a:t>
            </a:fld>
            <a:endParaRPr lang="en-US"/>
          </a:p>
        </p:txBody>
      </p:sp>
    </p:spTree>
    <p:extLst>
      <p:ext uri="{BB962C8B-B14F-4D97-AF65-F5344CB8AC3E}">
        <p14:creationId xmlns:p14="http://schemas.microsoft.com/office/powerpoint/2010/main" val="56460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1" name="Oval 20"/>
          <p:cNvSpPr/>
          <p:nvPr/>
        </p:nvSpPr>
        <p:spPr>
          <a:xfrm>
            <a:off x="761473"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23</a:t>
            </a:fld>
            <a:endParaRPr lang="en-US"/>
          </a:p>
        </p:txBody>
      </p:sp>
    </p:spTree>
    <p:extLst>
      <p:ext uri="{BB962C8B-B14F-4D97-AF65-F5344CB8AC3E}">
        <p14:creationId xmlns:p14="http://schemas.microsoft.com/office/powerpoint/2010/main" val="70421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3" name="Oval 22"/>
          <p:cNvSpPr/>
          <p:nvPr/>
        </p:nvSpPr>
        <p:spPr>
          <a:xfrm>
            <a:off x="3774921"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24</a:t>
            </a:fld>
            <a:endParaRPr lang="en-US"/>
          </a:p>
        </p:txBody>
      </p:sp>
    </p:spTree>
    <p:extLst>
      <p:ext uri="{BB962C8B-B14F-4D97-AF65-F5344CB8AC3E}">
        <p14:creationId xmlns:p14="http://schemas.microsoft.com/office/powerpoint/2010/main" val="306768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1" name="Oval 20"/>
          <p:cNvSpPr/>
          <p:nvPr/>
        </p:nvSpPr>
        <p:spPr>
          <a:xfrm>
            <a:off x="761473"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42" name="Oval 41"/>
          <p:cNvSpPr/>
          <p:nvPr/>
        </p:nvSpPr>
        <p:spPr>
          <a:xfrm>
            <a:off x="761473" y="3473335"/>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25</a:t>
            </a:fld>
            <a:endParaRPr lang="en-US"/>
          </a:p>
        </p:txBody>
      </p:sp>
    </p:spTree>
    <p:extLst>
      <p:ext uri="{BB962C8B-B14F-4D97-AF65-F5344CB8AC3E}">
        <p14:creationId xmlns:p14="http://schemas.microsoft.com/office/powerpoint/2010/main" val="9151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3" name="Oval 22"/>
          <p:cNvSpPr/>
          <p:nvPr/>
        </p:nvSpPr>
        <p:spPr>
          <a:xfrm>
            <a:off x="3899940" y="3473335"/>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43" name="Oval 42"/>
          <p:cNvSpPr/>
          <p:nvPr/>
        </p:nvSpPr>
        <p:spPr>
          <a:xfrm>
            <a:off x="3899939" y="3460456"/>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26</a:t>
            </a:fld>
            <a:endParaRPr lang="en-US"/>
          </a:p>
        </p:txBody>
      </p:sp>
    </p:spTree>
    <p:extLst>
      <p:ext uri="{BB962C8B-B14F-4D97-AF65-F5344CB8AC3E}">
        <p14:creationId xmlns:p14="http://schemas.microsoft.com/office/powerpoint/2010/main" val="1221338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39" name="Oval 38"/>
          <p:cNvSpPr/>
          <p:nvPr/>
        </p:nvSpPr>
        <p:spPr>
          <a:xfrm>
            <a:off x="6884805" y="3473335"/>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27</a:t>
            </a:fld>
            <a:endParaRPr lang="en-US"/>
          </a:p>
        </p:txBody>
      </p:sp>
    </p:spTree>
    <p:extLst>
      <p:ext uri="{BB962C8B-B14F-4D97-AF65-F5344CB8AC3E}">
        <p14:creationId xmlns:p14="http://schemas.microsoft.com/office/powerpoint/2010/main" val="855561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40" name="Oval 39"/>
          <p:cNvSpPr/>
          <p:nvPr/>
        </p:nvSpPr>
        <p:spPr>
          <a:xfrm>
            <a:off x="5100119" y="5209606"/>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28</a:t>
            </a:fld>
            <a:endParaRPr lang="en-US"/>
          </a:p>
        </p:txBody>
      </p:sp>
    </p:spTree>
    <p:extLst>
      <p:ext uri="{BB962C8B-B14F-4D97-AF65-F5344CB8AC3E}">
        <p14:creationId xmlns:p14="http://schemas.microsoft.com/office/powerpoint/2010/main" val="1008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41" name="Oval 40"/>
          <p:cNvSpPr/>
          <p:nvPr/>
        </p:nvSpPr>
        <p:spPr>
          <a:xfrm>
            <a:off x="1796190" y="5210239"/>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29</a:t>
            </a:fld>
            <a:endParaRPr lang="en-US"/>
          </a:p>
        </p:txBody>
      </p:sp>
    </p:spTree>
    <p:extLst>
      <p:ext uri="{BB962C8B-B14F-4D97-AF65-F5344CB8AC3E}">
        <p14:creationId xmlns:p14="http://schemas.microsoft.com/office/powerpoint/2010/main" val="74417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0813667"/>
              </p:ext>
            </p:extLst>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3</a:t>
            </a:fld>
            <a:endParaRPr lang="en-US"/>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3361386" y="428338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33510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1" name="Oval 20"/>
          <p:cNvSpPr/>
          <p:nvPr/>
        </p:nvSpPr>
        <p:spPr>
          <a:xfrm>
            <a:off x="761473"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30</a:t>
            </a:fld>
            <a:endParaRPr lang="en-US"/>
          </a:p>
        </p:txBody>
      </p:sp>
    </p:spTree>
    <p:extLst>
      <p:ext uri="{BB962C8B-B14F-4D97-AF65-F5344CB8AC3E}">
        <p14:creationId xmlns:p14="http://schemas.microsoft.com/office/powerpoint/2010/main" val="82792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5" name="Group 24"/>
          <p:cNvGrpSpPr/>
          <p:nvPr/>
        </p:nvGrpSpPr>
        <p:grpSpPr>
          <a:xfrm>
            <a:off x="3259025" y="3371923"/>
            <a:ext cx="2586820" cy="502276"/>
            <a:chOff x="2845761" y="1298425"/>
            <a:chExt cx="2586820" cy="502276"/>
          </a:xfrm>
        </p:grpSpPr>
        <p:sp>
          <p:nvSpPr>
            <p:cNvPr id="27" name="Rounded Rectangle 26"/>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6" name="Rounded Rectangle 25"/>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khanh</a:t>
              </a:r>
              <a:endParaRPr lang="en-US" dirty="0">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4</a:t>
              </a: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5</a:t>
              </a: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222504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khanh</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5</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3" name="Oval 22"/>
          <p:cNvSpPr/>
          <p:nvPr/>
        </p:nvSpPr>
        <p:spPr>
          <a:xfrm>
            <a:off x="3899940" y="3473335"/>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31</a:t>
            </a:fld>
            <a:endParaRPr lang="en-US"/>
          </a:p>
        </p:txBody>
      </p:sp>
    </p:spTree>
    <p:extLst>
      <p:ext uri="{BB962C8B-B14F-4D97-AF65-F5344CB8AC3E}">
        <p14:creationId xmlns:p14="http://schemas.microsoft.com/office/powerpoint/2010/main" val="173777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034862" y="3657600"/>
            <a:ext cx="5062527" cy="16613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grpSp>
        <p:nvGrpSpPr>
          <p:cNvPr id="24" name="Group 23"/>
          <p:cNvGrpSpPr/>
          <p:nvPr/>
        </p:nvGrpSpPr>
        <p:grpSpPr>
          <a:xfrm>
            <a:off x="232179" y="3371923"/>
            <a:ext cx="2586820" cy="502276"/>
            <a:chOff x="2845761" y="1298425"/>
            <a:chExt cx="2586820" cy="502276"/>
          </a:xfrm>
        </p:grpSpPr>
        <p:sp>
          <p:nvSpPr>
            <p:cNvPr id="11" name="Rounded Rectangle 10"/>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rais</a:t>
              </a:r>
              <a:endParaRPr lang="en-US" dirty="0">
                <a:latin typeface="Consolas" charset="0"/>
                <a:ea typeface="Consolas" charset="0"/>
                <a:cs typeface="Consolas" charset="0"/>
              </a:endParaRPr>
            </a:p>
          </p:txBody>
        </p:sp>
        <p:sp>
          <p:nvSpPr>
            <p:cNvPr id="22" name="Rounded Rectangle 21"/>
            <p:cNvSpPr/>
            <p:nvPr/>
          </p:nvSpPr>
          <p:spPr>
            <a:xfrm>
              <a:off x="2845761" y="1298425"/>
              <a:ext cx="773204" cy="50227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1</a:t>
              </a:r>
              <a:endParaRPr lang="en-US" sz="2800" dirty="0">
                <a:solidFill>
                  <a:srgbClr val="92D050"/>
                </a:solidFill>
                <a:latin typeface="Consolas" charset="0"/>
                <a:ea typeface="Consolas" charset="0"/>
                <a:cs typeface="Consolas" charset="0"/>
              </a:endParaRPr>
            </a:p>
          </p:txBody>
        </p:sp>
      </p:grpSp>
      <p:grpSp>
        <p:nvGrpSpPr>
          <p:cNvPr id="28" name="Group 27"/>
          <p:cNvGrpSpPr/>
          <p:nvPr/>
        </p:nvGrpSpPr>
        <p:grpSpPr>
          <a:xfrm>
            <a:off x="6324185" y="3371923"/>
            <a:ext cx="2586820" cy="502276"/>
            <a:chOff x="2845761" y="1298425"/>
            <a:chExt cx="2586820" cy="502276"/>
          </a:xfrm>
        </p:grpSpPr>
        <p:sp>
          <p:nvSpPr>
            <p:cNvPr id="30" name="Rounded Rectangle 29"/>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92D050"/>
                  </a:solidFill>
                  <a:latin typeface="Consolas" charset="0"/>
                  <a:ea typeface="Consolas" charset="0"/>
                  <a:cs typeface="Consolas" charset="0"/>
                </a:rPr>
                <a:t>2</a:t>
              </a:r>
            </a:p>
          </p:txBody>
        </p:sp>
        <p:sp>
          <p:nvSpPr>
            <p:cNvPr id="29" name="Rounded Rectangle 28"/>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steven</a:t>
              </a:r>
              <a:endParaRPr lang="en-US" dirty="0">
                <a:latin typeface="Consolas" charset="0"/>
                <a:ea typeface="Consolas" charset="0"/>
                <a:cs typeface="Consolas" charset="0"/>
              </a:endParaRPr>
            </a:p>
          </p:txBody>
        </p:sp>
      </p:grpSp>
      <p:grpSp>
        <p:nvGrpSpPr>
          <p:cNvPr id="31" name="Group 30"/>
          <p:cNvGrpSpPr/>
          <p:nvPr/>
        </p:nvGrpSpPr>
        <p:grpSpPr>
          <a:xfrm>
            <a:off x="4582228" y="5109203"/>
            <a:ext cx="2586820" cy="502276"/>
            <a:chOff x="2845761" y="1298425"/>
            <a:chExt cx="2586820" cy="502276"/>
          </a:xfrm>
        </p:grpSpPr>
        <p:sp>
          <p:nvSpPr>
            <p:cNvPr id="33" name="Rounded Rectangle 32"/>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3</a:t>
              </a:r>
              <a:endParaRPr lang="en-US" sz="2800" dirty="0">
                <a:solidFill>
                  <a:srgbClr val="92D050"/>
                </a:solidFill>
                <a:latin typeface="Consolas" charset="0"/>
                <a:ea typeface="Consolas" charset="0"/>
                <a:cs typeface="Consolas" charset="0"/>
              </a:endParaRPr>
            </a:p>
          </p:txBody>
        </p:sp>
        <p:sp>
          <p:nvSpPr>
            <p:cNvPr id="32" name="Rounded Rectangle 31"/>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nsolas" charset="0"/>
                  <a:ea typeface="Consolas" charset="0"/>
                  <a:cs typeface="Consolas" charset="0"/>
                </a:rPr>
                <a:t>john</a:t>
              </a:r>
              <a:endParaRPr lang="en-US" dirty="0">
                <a:latin typeface="Consolas" charset="0"/>
                <a:ea typeface="Consolas" charset="0"/>
                <a:cs typeface="Consolas" charset="0"/>
              </a:endParaRPr>
            </a:p>
          </p:txBody>
        </p:sp>
      </p:grpSp>
      <p:grpSp>
        <p:nvGrpSpPr>
          <p:cNvPr id="34" name="Group 33"/>
          <p:cNvGrpSpPr/>
          <p:nvPr/>
        </p:nvGrpSpPr>
        <p:grpSpPr>
          <a:xfrm>
            <a:off x="1150642" y="5109203"/>
            <a:ext cx="2586820" cy="502276"/>
            <a:chOff x="2845761" y="1298425"/>
            <a:chExt cx="2586820" cy="502276"/>
          </a:xfrm>
        </p:grpSpPr>
        <p:sp>
          <p:nvSpPr>
            <p:cNvPr id="36" name="Rounded Rectangle 35"/>
            <p:cNvSpPr/>
            <p:nvPr/>
          </p:nvSpPr>
          <p:spPr>
            <a:xfrm>
              <a:off x="2845761" y="1298425"/>
              <a:ext cx="773204" cy="502276"/>
            </a:xfrm>
            <a:prstGeom prst="round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rgbClr val="92D050"/>
                  </a:solidFill>
                  <a:latin typeface="Consolas" charset="0"/>
                  <a:ea typeface="Consolas" charset="0"/>
                  <a:cs typeface="Consolas" charset="0"/>
                </a:rPr>
                <a:t>4</a:t>
              </a:r>
              <a:endParaRPr lang="en-US" sz="2800" dirty="0">
                <a:solidFill>
                  <a:srgbClr val="92D050"/>
                </a:solidFill>
                <a:latin typeface="Consolas" charset="0"/>
                <a:ea typeface="Consolas" charset="0"/>
                <a:cs typeface="Consolas" charset="0"/>
              </a:endParaRPr>
            </a:p>
          </p:txBody>
        </p:sp>
        <p:sp>
          <p:nvSpPr>
            <p:cNvPr id="35" name="Rounded Rectangle 34"/>
            <p:cNvSpPr/>
            <p:nvPr/>
          </p:nvSpPr>
          <p:spPr>
            <a:xfrm>
              <a:off x="3285787" y="1298426"/>
              <a:ext cx="2146794" cy="502275"/>
            </a:xfrm>
            <a:prstGeom prst="round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Consolas" charset="0"/>
                  <a:ea typeface="Consolas" charset="0"/>
                  <a:cs typeface="Consolas" charset="0"/>
                </a:rPr>
                <a:t>gaby</a:t>
              </a:r>
              <a:endParaRPr lang="en-US" dirty="0">
                <a:latin typeface="Consolas" charset="0"/>
                <a:ea typeface="Consolas" charset="0"/>
                <a:cs typeface="Consolas" charset="0"/>
              </a:endParaRPr>
            </a:p>
          </p:txBody>
        </p:sp>
      </p:grpSp>
      <p:graphicFrame>
        <p:nvGraphicFramePr>
          <p:cNvPr id="38" name="Table 37"/>
          <p:cNvGraphicFramePr>
            <a:graphicFrameLocks noGrp="1"/>
          </p:cNvGraphicFramePr>
          <p:nvPr>
            <p:extLst/>
          </p:nvPr>
        </p:nvGraphicFramePr>
        <p:xfrm>
          <a:off x="2804944" y="536640"/>
          <a:ext cx="3554568" cy="1854200"/>
        </p:xfrm>
        <a:graphic>
          <a:graphicData uri="http://schemas.openxmlformats.org/drawingml/2006/table">
            <a:tbl>
              <a:tblPr firstRow="1" bandRow="1">
                <a:tableStyleId>{5C22544A-7EE6-4342-B048-85BDC9FD1C3A}</a:tableStyleId>
              </a:tblPr>
              <a:tblGrid>
                <a:gridCol w="528033"/>
                <a:gridCol w="1624274"/>
                <a:gridCol w="1402261"/>
              </a:tblGrid>
              <a:tr h="370840">
                <a:tc>
                  <a:txBody>
                    <a:bodyPr/>
                    <a:lstStyle/>
                    <a:p>
                      <a:r>
                        <a:rPr lang="en-US" dirty="0" smtClean="0"/>
                        <a:t>No.</a:t>
                      </a:r>
                      <a:endParaRPr lang="en-US" dirty="0"/>
                    </a:p>
                  </a:txBody>
                  <a:tcPr/>
                </a:tc>
                <a:tc>
                  <a:txBody>
                    <a:bodyPr/>
                    <a:lstStyle/>
                    <a:p>
                      <a:r>
                        <a:rPr lang="en-US" dirty="0" smtClean="0"/>
                        <a:t>Name</a:t>
                      </a:r>
                      <a:endParaRPr lang="en-US" dirty="0"/>
                    </a:p>
                  </a:txBody>
                  <a:tcPr/>
                </a:tc>
                <a:tc>
                  <a:txBody>
                    <a:bodyPr/>
                    <a:lstStyle/>
                    <a:p>
                      <a:r>
                        <a:rPr lang="en-US" dirty="0" smtClean="0"/>
                        <a:t>Ball Count</a:t>
                      </a:r>
                      <a:endParaRPr lang="en-US" dirty="0"/>
                    </a:p>
                  </a:txBody>
                  <a:tcPr/>
                </a:tc>
              </a:tr>
              <a:tr h="370840">
                <a:tc>
                  <a:txBody>
                    <a:bodyPr/>
                    <a:lstStyle/>
                    <a:p>
                      <a:pPr algn="ctr"/>
                      <a:r>
                        <a:rPr lang="en-US" dirty="0" smtClean="0"/>
                        <a:t>1</a:t>
                      </a:r>
                      <a:endParaRPr lang="en-US" dirty="0"/>
                    </a:p>
                  </a:txBody>
                  <a:tcPr/>
                </a:tc>
                <a:tc>
                  <a:txBody>
                    <a:bodyPr/>
                    <a:lstStyle/>
                    <a:p>
                      <a:pPr algn="ctr"/>
                      <a:r>
                        <a:rPr lang="en-US" dirty="0" err="1" smtClean="0">
                          <a:latin typeface="Consolas" charset="0"/>
                          <a:ea typeface="Consolas" charset="0"/>
                          <a:cs typeface="Consolas" charset="0"/>
                        </a:rPr>
                        <a:t>rais</a:t>
                      </a:r>
                      <a:endParaRPr lang="en-US" dirty="0">
                        <a:latin typeface="Consolas" charset="0"/>
                        <a:ea typeface="Consolas" charset="0"/>
                        <a:cs typeface="Consolas" charset="0"/>
                      </a:endParaRPr>
                    </a:p>
                  </a:txBody>
                  <a:tcPr/>
                </a:tc>
                <a:tc>
                  <a:txBody>
                    <a:bodyPr/>
                    <a:lstStyle/>
                    <a:p>
                      <a:pPr algn="ctr"/>
                      <a:r>
                        <a:rPr lang="en-US" dirty="0" smtClean="0"/>
                        <a:t>1</a:t>
                      </a:r>
                      <a:endParaRPr lang="en-US" dirty="0"/>
                    </a:p>
                  </a:txBody>
                  <a:tcPr/>
                </a:tc>
              </a:tr>
              <a:tr h="370840">
                <a:tc>
                  <a:txBody>
                    <a:bodyPr/>
                    <a:lstStyle/>
                    <a:p>
                      <a:pPr algn="ctr"/>
                      <a:r>
                        <a:rPr lang="en-US" dirty="0" smtClean="0"/>
                        <a:t>2</a:t>
                      </a:r>
                      <a:endParaRPr lang="en-US" dirty="0"/>
                    </a:p>
                  </a:txBody>
                  <a:tcPr/>
                </a:tc>
                <a:tc>
                  <a:txBody>
                    <a:bodyPr/>
                    <a:lstStyle/>
                    <a:p>
                      <a:pPr algn="ctr"/>
                      <a:r>
                        <a:rPr lang="en-US" dirty="0" err="1" smtClean="0">
                          <a:latin typeface="Consolas" charset="0"/>
                          <a:ea typeface="Consolas" charset="0"/>
                          <a:cs typeface="Consolas" charset="0"/>
                        </a:rPr>
                        <a:t>steven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latin typeface="Consolas" charset="0"/>
                          <a:ea typeface="Consolas" charset="0"/>
                          <a:cs typeface="Consolas" charset="0"/>
                        </a:rPr>
                        <a:t>john</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err="1" smtClean="0">
                          <a:latin typeface="Consolas" charset="0"/>
                          <a:ea typeface="Consolas" charset="0"/>
                          <a:cs typeface="Consolas" charset="0"/>
                        </a:rPr>
                        <a:t>gaby</a:t>
                      </a:r>
                      <a:endParaRPr lang="en-US" dirty="0">
                        <a:latin typeface="Consolas" charset="0"/>
                        <a:ea typeface="Consolas" charset="0"/>
                        <a:cs typeface="Consolas" charset="0"/>
                      </a:endParaRPr>
                    </a:p>
                  </a:txBody>
                  <a:tcPr/>
                </a:tc>
                <a:tc>
                  <a:txBody>
                    <a:bodyPr/>
                    <a:lstStyle/>
                    <a:p>
                      <a:pPr algn="ctr"/>
                      <a:r>
                        <a:rPr lang="en-US" dirty="0" smtClean="0"/>
                        <a:t>0</a:t>
                      </a:r>
                      <a:endParaRPr lang="en-US" dirty="0"/>
                    </a:p>
                  </a:txBody>
                  <a:tcPr/>
                </a:tc>
              </a:tr>
            </a:tbl>
          </a:graphicData>
        </a:graphic>
      </p:graphicFrame>
      <p:sp>
        <p:nvSpPr>
          <p:cNvPr id="21" name="Oval 20"/>
          <p:cNvSpPr/>
          <p:nvPr/>
        </p:nvSpPr>
        <p:spPr>
          <a:xfrm>
            <a:off x="6915268" y="3476492"/>
            <a:ext cx="293137" cy="293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mj-lt"/>
              </a:rPr>
              <a:t>B</a:t>
            </a:r>
            <a:endParaRPr lang="en-US" sz="1600" dirty="0">
              <a:latin typeface="+mj-lt"/>
            </a:endParaRPr>
          </a:p>
        </p:txBody>
      </p:sp>
      <p:sp>
        <p:nvSpPr>
          <p:cNvPr id="2" name="TextBox 1"/>
          <p:cNvSpPr txBox="1"/>
          <p:nvPr/>
        </p:nvSpPr>
        <p:spPr>
          <a:xfrm>
            <a:off x="3505149" y="4148817"/>
            <a:ext cx="1963999" cy="523220"/>
          </a:xfrm>
          <a:prstGeom prst="rect">
            <a:avLst/>
          </a:prstGeom>
          <a:noFill/>
        </p:spPr>
        <p:txBody>
          <a:bodyPr wrap="none" rtlCol="0">
            <a:spAutoFit/>
          </a:bodyPr>
          <a:lstStyle/>
          <a:p>
            <a:r>
              <a:rPr lang="en-US" sz="2800" dirty="0" smtClean="0"/>
              <a:t>And So On</a:t>
            </a:r>
            <a:r>
              <a:rPr lang="is-IS" sz="2800" dirty="0" smtClean="0"/>
              <a:t>…</a:t>
            </a:r>
            <a:endParaRPr lang="en-US" sz="2800" dirty="0"/>
          </a:p>
        </p:txBody>
      </p:sp>
      <p:sp>
        <p:nvSpPr>
          <p:cNvPr id="3" name="Slide Number Placeholder 2"/>
          <p:cNvSpPr>
            <a:spLocks noGrp="1"/>
          </p:cNvSpPr>
          <p:nvPr>
            <p:ph type="sldNum" sz="quarter" idx="12"/>
          </p:nvPr>
        </p:nvSpPr>
        <p:spPr/>
        <p:txBody>
          <a:bodyPr/>
          <a:lstStyle/>
          <a:p>
            <a:fld id="{835E20A1-CA8B-C44B-AF3A-EA9FF10691F4}" type="slidenum">
              <a:rPr lang="en-US" smtClean="0"/>
              <a:pPr/>
              <a:t>32</a:t>
            </a:fld>
            <a:endParaRPr lang="en-US"/>
          </a:p>
        </p:txBody>
      </p:sp>
    </p:spTree>
    <p:extLst>
      <p:ext uri="{BB962C8B-B14F-4D97-AF65-F5344CB8AC3E}">
        <p14:creationId xmlns:p14="http://schemas.microsoft.com/office/powerpoint/2010/main" val="136893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465" y="429654"/>
            <a:ext cx="3187700" cy="5689600"/>
          </a:xfrm>
          <a:prstGeom prst="rect">
            <a:avLst/>
          </a:prstGeom>
        </p:spPr>
      </p:pic>
      <p:sp>
        <p:nvSpPr>
          <p:cNvPr id="3" name="TextShape 1"/>
          <p:cNvSpPr txBox="1"/>
          <p:nvPr/>
        </p:nvSpPr>
        <p:spPr>
          <a:xfrm>
            <a:off x="4057066" y="3533760"/>
            <a:ext cx="4007079" cy="2549088"/>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Appropriate attributes:</a:t>
            </a:r>
          </a:p>
          <a:p>
            <a:pPr marL="731520" lvl="1" indent="-273960">
              <a:buClr>
                <a:srgbClr val="4F81BD"/>
              </a:buClr>
              <a:buSzPct val="76000"/>
              <a:buFont typeface="Wingdings 3" charset="2"/>
              <a:buChar char=""/>
            </a:pPr>
            <a:r>
              <a:rPr lang="en-US" sz="2400" spc="-1" dirty="0">
                <a:uFill>
                  <a:solidFill>
                    <a:srgbClr val="FFFFFF"/>
                  </a:solidFill>
                </a:uFill>
                <a:latin typeface="+mj-lt"/>
              </a:rPr>
              <a:t>n</a:t>
            </a:r>
            <a:r>
              <a:rPr lang="en-US" sz="2400" spc="-1" dirty="0" smtClean="0">
                <a:uFill>
                  <a:solidFill>
                    <a:srgbClr val="FFFFFF"/>
                  </a:solidFill>
                </a:uFill>
                <a:latin typeface="+mj-lt"/>
              </a:rPr>
              <a:t>ame: String</a:t>
            </a:r>
          </a:p>
          <a:p>
            <a:pPr marL="731520" lvl="1" indent="-273960">
              <a:buClr>
                <a:srgbClr val="4F81BD"/>
              </a:buClr>
              <a:buSzPct val="76000"/>
              <a:buFont typeface="Wingdings 3" charset="2"/>
              <a:buChar char=""/>
            </a:pPr>
            <a:r>
              <a:rPr lang="en-US" sz="2400" spc="-1" dirty="0" err="1" smtClean="0">
                <a:uFill>
                  <a:solidFill>
                    <a:srgbClr val="FFFFFF"/>
                  </a:solidFill>
                </a:uFill>
                <a:latin typeface="+mj-lt"/>
              </a:rPr>
              <a:t>numOfReceivedBalls</a:t>
            </a:r>
            <a:r>
              <a:rPr lang="en-US" sz="2400" spc="-1" dirty="0" smtClean="0">
                <a:uFill>
                  <a:solidFill>
                    <a:srgbClr val="FFFFFF"/>
                  </a:solidFill>
                </a:uFill>
                <a:latin typeface="+mj-lt"/>
              </a:rPr>
              <a:t>: </a:t>
            </a:r>
            <a:r>
              <a:rPr lang="en-US" sz="2400" spc="-1" dirty="0" err="1" smtClean="0">
                <a:uFill>
                  <a:solidFill>
                    <a:srgbClr val="FFFFFF"/>
                  </a:solidFill>
                </a:uFill>
                <a:latin typeface="+mj-lt"/>
              </a:rPr>
              <a:t>int</a:t>
            </a:r>
            <a:endParaRPr lang="en-US" sz="2400" spc="-1" dirty="0" smtClean="0">
              <a:uFill>
                <a:solidFill>
                  <a:srgbClr val="FFFFFF"/>
                </a:solidFill>
              </a:uFill>
              <a:latin typeface="+mj-lt"/>
            </a:endParaRPr>
          </a:p>
        </p:txBody>
      </p:sp>
      <p:sp>
        <p:nvSpPr>
          <p:cNvPr id="4" name="Oval 3"/>
          <p:cNvSpPr/>
          <p:nvPr/>
        </p:nvSpPr>
        <p:spPr>
          <a:xfrm>
            <a:off x="4687910" y="571323"/>
            <a:ext cx="2292440" cy="2292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07041" y="1990025"/>
            <a:ext cx="1318567" cy="646331"/>
          </a:xfrm>
          <a:prstGeom prst="rect">
            <a:avLst/>
          </a:prstGeom>
          <a:noFill/>
        </p:spPr>
        <p:txBody>
          <a:bodyPr wrap="none" rtlCol="0">
            <a:spAutoFit/>
          </a:bodyPr>
          <a:lstStyle/>
          <a:p>
            <a:pPr algn="ctr"/>
            <a:r>
              <a:rPr lang="en-US" dirty="0" smtClean="0">
                <a:solidFill>
                  <a:schemeClr val="bg1"/>
                </a:solidFill>
                <a:latin typeface="Trebuchet MS" charset="0"/>
                <a:ea typeface="Trebuchet MS" charset="0"/>
                <a:cs typeface="Trebuchet MS" charset="0"/>
              </a:rPr>
              <a:t>Class:</a:t>
            </a:r>
          </a:p>
          <a:p>
            <a:pPr algn="ctr"/>
            <a:r>
              <a:rPr lang="en-US" dirty="0" smtClean="0">
                <a:solidFill>
                  <a:schemeClr val="bg1"/>
                </a:solidFill>
                <a:latin typeface="Trebuchet MS" charset="0"/>
                <a:ea typeface="Trebuchet MS" charset="0"/>
                <a:cs typeface="Trebuchet MS" charset="0"/>
              </a:rPr>
              <a:t>Participant</a:t>
            </a:r>
          </a:p>
        </p:txBody>
      </p:sp>
      <p:grpSp>
        <p:nvGrpSpPr>
          <p:cNvPr id="7" name="Shape 460"/>
          <p:cNvGrpSpPr/>
          <p:nvPr/>
        </p:nvGrpSpPr>
        <p:grpSpPr>
          <a:xfrm>
            <a:off x="5672042" y="974657"/>
            <a:ext cx="388564" cy="882044"/>
            <a:chOff x="4747025" y="2332025"/>
            <a:chExt cx="166850" cy="378750"/>
          </a:xfrm>
          <a:solidFill>
            <a:schemeClr val="bg1"/>
          </a:solidFill>
        </p:grpSpPr>
        <p:sp>
          <p:nvSpPr>
            <p:cNvPr id="8" name="Shape 461"/>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grpFill/>
            <a:ln w="12175" cap="rnd" cmpd="sng">
              <a:solidFill>
                <a:schemeClr val="bg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chemeClr val="bg1"/>
                </a:solidFill>
              </a:endParaRPr>
            </a:p>
          </p:txBody>
        </p:sp>
        <p:sp>
          <p:nvSpPr>
            <p:cNvPr id="9" name="Shape 462"/>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grpFill/>
            <a:ln w="12175" cap="rnd" cmpd="sng">
              <a:solidFill>
                <a:schemeClr val="bg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chemeClr val="bg1"/>
                </a:solidFill>
              </a:endParaRPr>
            </a:p>
          </p:txBody>
        </p:sp>
      </p:grpSp>
      <p:sp>
        <p:nvSpPr>
          <p:cNvPr id="10"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1" name="Rectangle 10"/>
          <p:cNvSpPr/>
          <p:nvPr/>
        </p:nvSpPr>
        <p:spPr>
          <a:xfrm>
            <a:off x="3683358" y="4971245"/>
            <a:ext cx="4726005" cy="9916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We will use this as our “Node” </a:t>
            </a:r>
          </a:p>
          <a:p>
            <a:pPr algn="ctr"/>
            <a:r>
              <a:rPr lang="en-US" sz="2800" dirty="0" smtClean="0"/>
              <a:t>in the Linked List</a:t>
            </a:r>
            <a:endParaRPr lang="en-US" sz="2800" dirty="0"/>
          </a:p>
        </p:txBody>
      </p:sp>
      <p:sp>
        <p:nvSpPr>
          <p:cNvPr id="12" name="Slide Number Placeholder 11"/>
          <p:cNvSpPr>
            <a:spLocks noGrp="1"/>
          </p:cNvSpPr>
          <p:nvPr>
            <p:ph type="sldNum" sz="quarter" idx="12"/>
          </p:nvPr>
        </p:nvSpPr>
        <p:spPr/>
        <p:txBody>
          <a:bodyPr/>
          <a:lstStyle/>
          <a:p>
            <a:fld id="{835E20A1-CA8B-C44B-AF3A-EA9FF10691F4}" type="slidenum">
              <a:rPr lang="en-US" smtClean="0"/>
              <a:pPr/>
              <a:t>33</a:t>
            </a:fld>
            <a:endParaRPr lang="en-US"/>
          </a:p>
        </p:txBody>
      </p:sp>
    </p:spTree>
    <p:extLst>
      <p:ext uri="{BB962C8B-B14F-4D97-AF65-F5344CB8AC3E}">
        <p14:creationId xmlns:p14="http://schemas.microsoft.com/office/powerpoint/2010/main" val="175505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E20A1-CA8B-C44B-AF3A-EA9FF10691F4}" type="slidenum">
              <a:rPr lang="en-US" smtClean="0"/>
              <a:pPr/>
              <a:t>34</a:t>
            </a:fld>
            <a:endParaRPr lang="en-US"/>
          </a:p>
        </p:txBody>
      </p:sp>
      <p:sp>
        <p:nvSpPr>
          <p:cNvPr id="3" name="TextBox 2"/>
          <p:cNvSpPr txBox="1"/>
          <p:nvPr/>
        </p:nvSpPr>
        <p:spPr>
          <a:xfrm>
            <a:off x="3387478" y="1584100"/>
            <a:ext cx="3699090" cy="3170099"/>
          </a:xfrm>
          <a:prstGeom prst="rect">
            <a:avLst/>
          </a:prstGeom>
          <a:noFill/>
        </p:spPr>
        <p:txBody>
          <a:bodyPr wrap="none" rtlCol="0">
            <a:spAutoFit/>
          </a:bodyPr>
          <a:lstStyle/>
          <a:p>
            <a:pPr algn="ctr"/>
            <a:r>
              <a:rPr lang="en-US" sz="4000" dirty="0" smtClean="0"/>
              <a:t>Manual Solution</a:t>
            </a:r>
          </a:p>
          <a:p>
            <a:pPr algn="ctr"/>
            <a:endParaRPr lang="en-US" sz="4000" dirty="0"/>
          </a:p>
          <a:p>
            <a:pPr algn="ctr"/>
            <a:r>
              <a:rPr lang="en-US" sz="4000" dirty="0" smtClean="0"/>
              <a:t>VS</a:t>
            </a:r>
            <a:br>
              <a:rPr lang="en-US" sz="4000" dirty="0" smtClean="0"/>
            </a:br>
            <a:endParaRPr lang="en-US" sz="4000" dirty="0" smtClean="0"/>
          </a:p>
          <a:p>
            <a:pPr algn="ctr"/>
            <a:r>
              <a:rPr lang="en-US" sz="4000" dirty="0" smtClean="0"/>
              <a:t>Java API Solution</a:t>
            </a:r>
          </a:p>
        </p:txBody>
      </p:sp>
      <p:sp>
        <p:nvSpPr>
          <p:cNvPr id="4" name="Oval 3"/>
          <p:cNvSpPr/>
          <p:nvPr/>
        </p:nvSpPr>
        <p:spPr>
          <a:xfrm>
            <a:off x="1159098" y="1146219"/>
            <a:ext cx="1584101" cy="1584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To Learn The Concept</a:t>
            </a:r>
            <a:endParaRPr lang="en-US"/>
          </a:p>
        </p:txBody>
      </p:sp>
      <p:sp>
        <p:nvSpPr>
          <p:cNvPr id="5" name="Oval 4"/>
          <p:cNvSpPr/>
          <p:nvPr/>
        </p:nvSpPr>
        <p:spPr>
          <a:xfrm>
            <a:off x="1159098" y="3616816"/>
            <a:ext cx="1584101" cy="1584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For Ease of Use</a:t>
            </a:r>
            <a:endParaRPr lang="en-US"/>
          </a:p>
        </p:txBody>
      </p:sp>
    </p:spTree>
    <p:extLst>
      <p:ext uri="{BB962C8B-B14F-4D97-AF65-F5344CB8AC3E}">
        <p14:creationId xmlns:p14="http://schemas.microsoft.com/office/powerpoint/2010/main" val="84225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xfrm>
            <a:off x="892969" y="473068"/>
            <a:ext cx="7358063" cy="1097821"/>
          </a:xfrm>
          <a:prstGeom prst="rect">
            <a:avLst/>
          </a:prstGeom>
        </p:spPr>
        <p:txBody>
          <a:bodyPr/>
          <a:lstStyle/>
          <a:p>
            <a:pPr lvl="0">
              <a:defRPr sz="1800"/>
            </a:pPr>
            <a:r>
              <a:rPr sz="5625"/>
              <a:t>Creating linkedlist</a:t>
            </a:r>
          </a:p>
        </p:txBody>
      </p:sp>
      <p:sp>
        <p:nvSpPr>
          <p:cNvPr id="36" name="Shape 36"/>
          <p:cNvSpPr>
            <a:spLocks noGrp="1"/>
          </p:cNvSpPr>
          <p:nvPr>
            <p:ph type="body" idx="1"/>
          </p:nvPr>
        </p:nvSpPr>
        <p:spPr>
          <a:xfrm>
            <a:off x="974900" y="2698506"/>
            <a:ext cx="7358063" cy="2718124"/>
          </a:xfrm>
          <a:prstGeom prst="rect">
            <a:avLst/>
          </a:prstGeom>
        </p:spPr>
        <p:txBody>
          <a:bodyPr>
            <a:normAutofit/>
          </a:bodyPr>
          <a:lstStyle/>
          <a:p>
            <a:pPr lvl="0" algn="l">
              <a:defRPr sz="1800"/>
            </a:pPr>
            <a:r>
              <a:rPr lang="en-US" sz="1969" dirty="0">
                <a:latin typeface="Courier New"/>
                <a:ea typeface="Courier New"/>
                <a:cs typeface="Courier New"/>
                <a:sym typeface="Courier New"/>
              </a:rPr>
              <a:t>class </a:t>
            </a:r>
            <a:r>
              <a:rPr lang="en-US" sz="1969" dirty="0" err="1">
                <a:latin typeface="Courier New"/>
                <a:ea typeface="Courier New"/>
                <a:cs typeface="Courier New"/>
                <a:sym typeface="Courier New"/>
              </a:rPr>
              <a:t>LinkedList</a:t>
            </a:r>
            <a:r>
              <a:rPr lang="en-US" sz="1969" dirty="0">
                <a:latin typeface="Courier New"/>
                <a:ea typeface="Courier New"/>
                <a:cs typeface="Courier New"/>
                <a:sym typeface="Courier New"/>
              </a:rPr>
              <a:t>&lt;E&gt; {	</a:t>
            </a:r>
          </a:p>
          <a:p>
            <a:pPr lvl="0" algn="l">
              <a:defRPr sz="1800"/>
            </a:pPr>
            <a:r>
              <a:rPr lang="en-US" sz="1969" dirty="0">
                <a:latin typeface="Courier New"/>
                <a:ea typeface="Courier New"/>
                <a:cs typeface="Courier New"/>
                <a:sym typeface="Courier New"/>
              </a:rPr>
              <a:t>	protected </a:t>
            </a:r>
            <a:r>
              <a:rPr lang="en-US" sz="1969" dirty="0" err="1">
                <a:latin typeface="Courier New"/>
                <a:ea typeface="Courier New"/>
                <a:cs typeface="Courier New"/>
                <a:sym typeface="Courier New"/>
              </a:rPr>
              <a:t>ListNode</a:t>
            </a:r>
            <a:r>
              <a:rPr lang="en-US" sz="1969" dirty="0">
                <a:latin typeface="Courier New"/>
                <a:ea typeface="Courier New"/>
                <a:cs typeface="Courier New"/>
                <a:sym typeface="Courier New"/>
              </a:rPr>
              <a:t>&lt;E&gt; head = null;	</a:t>
            </a:r>
          </a:p>
          <a:p>
            <a:pPr lvl="0" algn="l">
              <a:defRPr sz="1800"/>
            </a:pPr>
            <a:r>
              <a:rPr lang="en-US" sz="1969" dirty="0">
                <a:latin typeface="Courier New"/>
                <a:ea typeface="Courier New"/>
                <a:cs typeface="Courier New"/>
                <a:sym typeface="Courier New"/>
              </a:rPr>
              <a:t>	protected </a:t>
            </a:r>
            <a:r>
              <a:rPr lang="en-US" sz="1969" dirty="0" err="1">
                <a:latin typeface="Courier New"/>
                <a:ea typeface="Courier New"/>
                <a:cs typeface="Courier New"/>
                <a:sym typeface="Courier New"/>
              </a:rPr>
              <a:t>ListNode</a:t>
            </a:r>
            <a:r>
              <a:rPr lang="en-US" sz="1969" dirty="0">
                <a:latin typeface="Courier New"/>
                <a:ea typeface="Courier New"/>
                <a:cs typeface="Courier New"/>
                <a:sym typeface="Courier New"/>
              </a:rPr>
              <a:t>&lt;E&gt; tail = null;</a:t>
            </a:r>
          </a:p>
          <a:p>
            <a:pPr lvl="0" algn="l">
              <a:defRPr sz="1800"/>
            </a:pPr>
            <a:r>
              <a:rPr lang="en-US" sz="1969" dirty="0">
                <a:latin typeface="Courier New"/>
                <a:ea typeface="Courier New"/>
                <a:cs typeface="Courier New"/>
                <a:sym typeface="Courier New"/>
              </a:rPr>
              <a:t>}</a:t>
            </a:r>
            <a:endParaRPr sz="13992" dirty="0">
              <a:latin typeface="Courier New"/>
              <a:ea typeface="Courier New"/>
              <a:cs typeface="Courier New"/>
              <a:sym typeface="Courier New"/>
            </a:endParaRPr>
          </a:p>
        </p:txBody>
      </p:sp>
    </p:spTree>
    <p:extLst>
      <p:ext uri="{BB962C8B-B14F-4D97-AF65-F5344CB8AC3E}">
        <p14:creationId xmlns:p14="http://schemas.microsoft.com/office/powerpoint/2010/main" val="198229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892969" y="473068"/>
            <a:ext cx="7358063" cy="1097821"/>
          </a:xfrm>
          <a:prstGeom prst="rect">
            <a:avLst/>
          </a:prstGeom>
        </p:spPr>
        <p:txBody>
          <a:bodyPr/>
          <a:lstStyle>
            <a:lvl1pPr defTabSz="578358">
              <a:defRPr sz="7919"/>
            </a:lvl1pPr>
          </a:lstStyle>
          <a:p>
            <a:pPr lvl="0">
              <a:defRPr sz="1800"/>
            </a:pPr>
            <a:r>
              <a:rPr sz="5568"/>
              <a:t>Initialising the linkedlist</a:t>
            </a:r>
          </a:p>
        </p:txBody>
      </p:sp>
      <p:sp>
        <p:nvSpPr>
          <p:cNvPr id="39" name="Shape 39"/>
          <p:cNvSpPr>
            <a:spLocks noGrp="1"/>
          </p:cNvSpPr>
          <p:nvPr>
            <p:ph type="body" idx="1"/>
          </p:nvPr>
        </p:nvSpPr>
        <p:spPr>
          <a:xfrm>
            <a:off x="600356" y="2113281"/>
            <a:ext cx="7358063" cy="4356526"/>
          </a:xfrm>
          <a:prstGeom prst="rect">
            <a:avLst/>
          </a:prstGeom>
        </p:spPr>
        <p:txBody>
          <a:bodyPr>
            <a:normAutofit lnSpcReduction="10000"/>
          </a:bodyPr>
          <a:lstStyle/>
          <a:p>
            <a:pPr algn="l" defTabSz="320385">
              <a:defRPr sz="1800"/>
            </a:pPr>
            <a:r>
              <a:rPr lang="en-US" sz="1755" dirty="0">
                <a:latin typeface="Courier New"/>
                <a:ea typeface="Courier New"/>
                <a:cs typeface="Courier New"/>
                <a:sym typeface="Courier New"/>
              </a:rPr>
              <a:t>class </a:t>
            </a:r>
            <a:r>
              <a:rPr lang="en-US" sz="1755" dirty="0" err="1">
                <a:latin typeface="Courier New"/>
                <a:ea typeface="Courier New"/>
                <a:cs typeface="Courier New"/>
                <a:sym typeface="Courier New"/>
              </a:rPr>
              <a:t>ListNode</a:t>
            </a:r>
            <a:r>
              <a:rPr lang="en-US" sz="1755" dirty="0">
                <a:latin typeface="Courier New"/>
                <a:ea typeface="Courier New"/>
                <a:cs typeface="Courier New"/>
                <a:sym typeface="Courier New"/>
              </a:rPr>
              <a:t>&lt;E&gt; {	</a:t>
            </a:r>
          </a:p>
          <a:p>
            <a:pPr algn="l" defTabSz="320385">
              <a:defRPr sz="1800"/>
            </a:pPr>
            <a:r>
              <a:rPr lang="en-US" sz="1755" dirty="0">
                <a:latin typeface="Courier New"/>
                <a:ea typeface="Courier New"/>
                <a:cs typeface="Courier New"/>
                <a:sym typeface="Courier New"/>
              </a:rPr>
              <a:t>	protected E element;	</a:t>
            </a:r>
          </a:p>
          <a:p>
            <a:pPr algn="l" defTabSz="320385">
              <a:defRPr sz="1800"/>
            </a:pPr>
            <a:r>
              <a:rPr lang="en-US" sz="1755" dirty="0">
                <a:latin typeface="Courier New"/>
                <a:ea typeface="Courier New"/>
                <a:cs typeface="Courier New"/>
                <a:sym typeface="Courier New"/>
              </a:rPr>
              <a:t>	protected </a:t>
            </a:r>
            <a:r>
              <a:rPr lang="en-US" sz="1755" dirty="0" err="1">
                <a:latin typeface="Courier New"/>
                <a:ea typeface="Courier New"/>
                <a:cs typeface="Courier New"/>
                <a:sym typeface="Courier New"/>
              </a:rPr>
              <a:t>ListNode</a:t>
            </a:r>
            <a:r>
              <a:rPr lang="en-US" sz="1755" dirty="0">
                <a:latin typeface="Courier New"/>
                <a:ea typeface="Courier New"/>
                <a:cs typeface="Courier New"/>
                <a:sym typeface="Courier New"/>
              </a:rPr>
              <a:t>&lt;E&gt; next;	</a:t>
            </a:r>
          </a:p>
          <a:p>
            <a:pPr algn="l" defTabSz="320385">
              <a:defRPr sz="1800"/>
            </a:pPr>
            <a:r>
              <a:rPr lang="en-US" sz="1755" dirty="0">
                <a:latin typeface="Courier New"/>
                <a:ea typeface="Courier New"/>
                <a:cs typeface="Courier New"/>
                <a:sym typeface="Courier New"/>
              </a:rPr>
              <a:t>	protected </a:t>
            </a:r>
            <a:r>
              <a:rPr lang="en-US" sz="1755" dirty="0" err="1">
                <a:latin typeface="Courier New"/>
                <a:ea typeface="Courier New"/>
                <a:cs typeface="Courier New"/>
                <a:sym typeface="Courier New"/>
              </a:rPr>
              <a:t>int</a:t>
            </a:r>
            <a:r>
              <a:rPr lang="en-US" sz="1755" dirty="0">
                <a:latin typeface="Courier New"/>
                <a:ea typeface="Courier New"/>
                <a:cs typeface="Courier New"/>
                <a:sym typeface="Courier New"/>
              </a:rPr>
              <a:t> counter;</a:t>
            </a:r>
          </a:p>
          <a:p>
            <a:pPr algn="l" defTabSz="320385">
              <a:defRPr sz="1800"/>
            </a:pPr>
            <a:r>
              <a:rPr lang="en-US" sz="1755" dirty="0">
                <a:latin typeface="Courier New"/>
                <a:ea typeface="Courier New"/>
                <a:cs typeface="Courier New"/>
                <a:sym typeface="Courier New"/>
              </a:rPr>
              <a:t>}</a:t>
            </a:r>
            <a:endParaRPr sz="1755" dirty="0">
              <a:latin typeface="Courier New"/>
              <a:ea typeface="Courier New"/>
              <a:cs typeface="Courier New"/>
              <a:sym typeface="Courier New"/>
            </a:endParaRPr>
          </a:p>
          <a:p>
            <a:pPr algn="l" defTabSz="320385">
              <a:defRPr sz="1800"/>
            </a:pPr>
            <a:endParaRPr lang="en-US" sz="1755" dirty="0">
              <a:latin typeface="Courier New"/>
              <a:ea typeface="Courier New"/>
              <a:cs typeface="Courier New"/>
              <a:sym typeface="Courier New"/>
            </a:endParaRPr>
          </a:p>
          <a:p>
            <a:pPr algn="l" defTabSz="320385">
              <a:defRPr sz="1800"/>
            </a:pPr>
            <a:r>
              <a:rPr lang="en-US" sz="1755" dirty="0">
                <a:latin typeface="Courier New"/>
                <a:ea typeface="Courier New"/>
                <a:cs typeface="Courier New"/>
                <a:sym typeface="Courier New"/>
              </a:rPr>
              <a:t>Class </a:t>
            </a:r>
            <a:r>
              <a:rPr lang="en-US" sz="1755" dirty="0" err="1">
                <a:latin typeface="Courier New"/>
                <a:ea typeface="Courier New"/>
                <a:cs typeface="Courier New"/>
                <a:sym typeface="Courier New"/>
              </a:rPr>
              <a:t>LinkedList</a:t>
            </a:r>
            <a:r>
              <a:rPr lang="en-US" sz="1755" dirty="0">
                <a:latin typeface="Courier New"/>
                <a:ea typeface="Courier New"/>
                <a:cs typeface="Courier New"/>
                <a:sym typeface="Courier New"/>
              </a:rPr>
              <a:t>&lt;E&gt; {</a:t>
            </a:r>
            <a:endParaRPr sz="1755" dirty="0">
              <a:latin typeface="Courier New"/>
              <a:ea typeface="Courier New"/>
              <a:cs typeface="Courier New"/>
              <a:sym typeface="Courier New"/>
            </a:endParaRPr>
          </a:p>
          <a:p>
            <a:pPr algn="l" defTabSz="320385">
              <a:defRPr sz="1800"/>
            </a:pPr>
            <a:r>
              <a:rPr lang="en-US" sz="1755" dirty="0">
                <a:latin typeface="Courier New"/>
                <a:ea typeface="Courier New"/>
                <a:cs typeface="Courier New"/>
                <a:sym typeface="Courier New"/>
              </a:rPr>
              <a:t>	public void add(E item) {		</a:t>
            </a:r>
          </a:p>
          <a:p>
            <a:pPr algn="l" defTabSz="320385">
              <a:defRPr sz="1800"/>
            </a:pPr>
            <a:r>
              <a:rPr lang="en-US" sz="1755" dirty="0">
                <a:latin typeface="Courier New"/>
                <a:ea typeface="Courier New"/>
                <a:cs typeface="Courier New"/>
                <a:sym typeface="Courier New"/>
              </a:rPr>
              <a:t>		if (head == null) {</a:t>
            </a:r>
          </a:p>
          <a:p>
            <a:pPr algn="l" defTabSz="320385">
              <a:defRPr sz="1800"/>
            </a:pPr>
            <a:r>
              <a:rPr lang="en-US" sz="1755" dirty="0">
                <a:latin typeface="Courier New"/>
                <a:ea typeface="Courier New"/>
                <a:cs typeface="Courier New"/>
                <a:sym typeface="Courier New"/>
              </a:rPr>
              <a:t>			head = new </a:t>
            </a:r>
            <a:r>
              <a:rPr lang="en-US" sz="1755" dirty="0" err="1">
                <a:latin typeface="Courier New"/>
                <a:ea typeface="Courier New"/>
                <a:cs typeface="Courier New"/>
                <a:sym typeface="Courier New"/>
              </a:rPr>
              <a:t>ListNode</a:t>
            </a:r>
            <a:r>
              <a:rPr lang="en-US" sz="1755" dirty="0">
                <a:latin typeface="Courier New"/>
                <a:ea typeface="Courier New"/>
                <a:cs typeface="Courier New"/>
                <a:sym typeface="Courier New"/>
              </a:rPr>
              <a:t>&lt;E&gt; (item, head);			</a:t>
            </a:r>
          </a:p>
          <a:p>
            <a:pPr algn="l" defTabSz="320385">
              <a:defRPr sz="1800"/>
            </a:pPr>
            <a:r>
              <a:rPr lang="en-US" sz="1755" dirty="0">
                <a:latin typeface="Courier New"/>
                <a:ea typeface="Courier New"/>
                <a:cs typeface="Courier New"/>
                <a:sym typeface="Courier New"/>
              </a:rPr>
              <a:t>			tail = head;		</a:t>
            </a:r>
          </a:p>
          <a:p>
            <a:pPr algn="l" defTabSz="320385">
              <a:defRPr sz="1800"/>
            </a:pPr>
            <a:r>
              <a:rPr lang="en-US" sz="1755" dirty="0">
                <a:latin typeface="Courier New"/>
                <a:ea typeface="Courier New"/>
                <a:cs typeface="Courier New"/>
                <a:sym typeface="Courier New"/>
              </a:rPr>
              <a:t>		} else {	// insert after the last element					 	</a:t>
            </a:r>
            <a:r>
              <a:rPr lang="en-US" sz="1755" dirty="0" err="1">
                <a:latin typeface="Courier New"/>
                <a:ea typeface="Courier New"/>
                <a:cs typeface="Courier New"/>
                <a:sym typeface="Courier New"/>
              </a:rPr>
              <a:t>tail.setNext</a:t>
            </a:r>
            <a:r>
              <a:rPr lang="en-US" sz="1755" dirty="0">
                <a:latin typeface="Courier New"/>
                <a:ea typeface="Courier New"/>
                <a:cs typeface="Courier New"/>
                <a:sym typeface="Courier New"/>
              </a:rPr>
              <a:t>(new </a:t>
            </a:r>
            <a:r>
              <a:rPr lang="en-US" sz="1755" dirty="0" err="1">
                <a:latin typeface="Courier New"/>
                <a:ea typeface="Courier New"/>
                <a:cs typeface="Courier New"/>
                <a:sym typeface="Courier New"/>
              </a:rPr>
              <a:t>ListNode</a:t>
            </a:r>
            <a:r>
              <a:rPr lang="en-US" sz="1755" dirty="0">
                <a:latin typeface="Courier New"/>
                <a:ea typeface="Courier New"/>
                <a:cs typeface="Courier New"/>
                <a:sym typeface="Courier New"/>
              </a:rPr>
              <a:t>&lt;E&gt;(item, head));					tail = </a:t>
            </a:r>
            <a:r>
              <a:rPr lang="en-US" sz="1755" dirty="0" err="1">
                <a:latin typeface="Courier New"/>
                <a:ea typeface="Courier New"/>
                <a:cs typeface="Courier New"/>
                <a:sym typeface="Courier New"/>
              </a:rPr>
              <a:t>tail.getNext</a:t>
            </a:r>
            <a:r>
              <a:rPr lang="en-US" sz="1755" dirty="0">
                <a:latin typeface="Courier New"/>
                <a:ea typeface="Courier New"/>
                <a:cs typeface="Courier New"/>
                <a:sym typeface="Courier New"/>
              </a:rPr>
              <a:t>();		</a:t>
            </a:r>
          </a:p>
          <a:p>
            <a:pPr algn="l" defTabSz="320385">
              <a:defRPr sz="1800"/>
            </a:pPr>
            <a:r>
              <a:rPr lang="en-US" sz="1755" dirty="0">
                <a:latin typeface="Courier New"/>
                <a:ea typeface="Courier New"/>
                <a:cs typeface="Courier New"/>
                <a:sym typeface="Courier New"/>
              </a:rPr>
              <a:t>		}	</a:t>
            </a:r>
          </a:p>
          <a:p>
            <a:pPr algn="l" defTabSz="320385">
              <a:defRPr sz="1800"/>
            </a:pPr>
            <a:r>
              <a:rPr lang="en-US" sz="1755" dirty="0">
                <a:latin typeface="Courier New"/>
                <a:ea typeface="Courier New"/>
                <a:cs typeface="Courier New"/>
                <a:sym typeface="Courier New"/>
              </a:rPr>
              <a:t>	}</a:t>
            </a:r>
          </a:p>
          <a:p>
            <a:pPr algn="l" defTabSz="320385">
              <a:defRPr sz="1800"/>
            </a:pPr>
            <a:r>
              <a:rPr lang="en-US" sz="1755" dirty="0">
                <a:latin typeface="Courier New"/>
                <a:ea typeface="Courier New"/>
                <a:cs typeface="Courier New"/>
                <a:sym typeface="Courier New"/>
              </a:rPr>
              <a:t>}</a:t>
            </a:r>
            <a:endParaRPr sz="1755" dirty="0">
              <a:latin typeface="Courier New"/>
              <a:ea typeface="Courier New"/>
              <a:cs typeface="Courier New"/>
              <a:sym typeface="Courier New"/>
            </a:endParaRPr>
          </a:p>
        </p:txBody>
      </p:sp>
    </p:spTree>
    <p:extLst>
      <p:ext uri="{BB962C8B-B14F-4D97-AF65-F5344CB8AC3E}">
        <p14:creationId xmlns:p14="http://schemas.microsoft.com/office/powerpoint/2010/main" val="30614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xfrm>
            <a:off x="892969" y="473068"/>
            <a:ext cx="7358063" cy="1097821"/>
          </a:xfrm>
          <a:prstGeom prst="rect">
            <a:avLst/>
          </a:prstGeom>
        </p:spPr>
        <p:txBody>
          <a:bodyPr/>
          <a:lstStyle/>
          <a:p>
            <a:pPr lvl="0">
              <a:defRPr sz="1800"/>
            </a:pPr>
            <a:r>
              <a:rPr sz="5625"/>
              <a:t>For each turn,</a:t>
            </a:r>
          </a:p>
        </p:txBody>
      </p:sp>
      <p:sp>
        <p:nvSpPr>
          <p:cNvPr id="42" name="Shape 42"/>
          <p:cNvSpPr>
            <a:spLocks noGrp="1"/>
          </p:cNvSpPr>
          <p:nvPr>
            <p:ph type="body" idx="1"/>
          </p:nvPr>
        </p:nvSpPr>
        <p:spPr>
          <a:xfrm>
            <a:off x="600356" y="2113281"/>
            <a:ext cx="7358063" cy="4356526"/>
          </a:xfrm>
          <a:prstGeom prst="rect">
            <a:avLst/>
          </a:prstGeom>
        </p:spPr>
        <p:txBody>
          <a:bodyPr>
            <a:normAutofit lnSpcReduction="10000"/>
          </a:bodyPr>
          <a:lstStyle/>
          <a:p>
            <a:pPr algn="l" defTabSz="321457">
              <a:spcBef>
                <a:spcPts val="844"/>
              </a:spcBef>
              <a:defRPr sz="1800"/>
            </a:pPr>
            <a:r>
              <a:rPr sz="1969">
                <a:latin typeface="Times New Roman"/>
                <a:ea typeface="Times New Roman"/>
                <a:cs typeface="Times New Roman"/>
                <a:sym typeface="Times New Roman"/>
              </a:rPr>
              <a:t>At any turn, there will be an integer A. The player that get the ball from the last turn (or the first player if this is the first turn) will pass the ball to the person on his right. Then, this person will also pass the ball to the person on his right. This passing will repeat until there is A passing. </a:t>
            </a:r>
            <a:endParaRPr sz="1687">
              <a:latin typeface="Times"/>
              <a:ea typeface="Times"/>
              <a:cs typeface="Times"/>
              <a:sym typeface="Times"/>
            </a:endParaRPr>
          </a:p>
          <a:p>
            <a:pPr algn="l" defTabSz="321457">
              <a:spcBef>
                <a:spcPts val="844"/>
              </a:spcBef>
              <a:defRPr sz="1800"/>
            </a:pPr>
            <a:r>
              <a:rPr sz="1969">
                <a:latin typeface="Times New Roman"/>
                <a:ea typeface="Times New Roman"/>
                <a:cs typeface="Times New Roman"/>
                <a:sym typeface="Times New Roman"/>
              </a:rPr>
              <a:t>Suppose after A passing, player X receives a ball.</a:t>
            </a:r>
            <a:br>
              <a:rPr sz="1969">
                <a:latin typeface="Times New Roman"/>
                <a:ea typeface="Times New Roman"/>
                <a:cs typeface="Times New Roman"/>
                <a:sym typeface="Times New Roman"/>
              </a:rPr>
            </a:br>
            <a:r>
              <a:rPr sz="1969">
                <a:latin typeface="Times New Roman"/>
                <a:ea typeface="Times New Roman"/>
                <a:cs typeface="Times New Roman"/>
                <a:sym typeface="Times New Roman"/>
              </a:rPr>
              <a:t>If player X has received K balls before and including this turn, then he is out of the game and he will give the ball to the the person on his right.</a:t>
            </a:r>
            <a:br>
              <a:rPr sz="1969">
                <a:latin typeface="Times New Roman"/>
                <a:ea typeface="Times New Roman"/>
                <a:cs typeface="Times New Roman"/>
                <a:sym typeface="Times New Roman"/>
              </a:rPr>
            </a:br>
            <a:r>
              <a:rPr sz="1969">
                <a:latin typeface="Times New Roman"/>
                <a:ea typeface="Times New Roman"/>
                <a:cs typeface="Times New Roman"/>
                <a:sym typeface="Times New Roman"/>
              </a:rPr>
              <a:t>If player X has received less than K balls before and including this turn, player X will swap position with the player that has the ball on the start of this turn. If player X is the same as the player that start the turn, then there will be no swapping.</a:t>
            </a:r>
            <a:br>
              <a:rPr sz="1969">
                <a:latin typeface="Times New Roman"/>
                <a:ea typeface="Times New Roman"/>
                <a:cs typeface="Times New Roman"/>
                <a:sym typeface="Times New Roman"/>
              </a:rPr>
            </a:br>
            <a:r>
              <a:rPr sz="1969">
                <a:latin typeface="Times New Roman"/>
                <a:ea typeface="Times New Roman"/>
                <a:cs typeface="Times New Roman"/>
                <a:sym typeface="Times New Roman"/>
              </a:rPr>
              <a:t>For each turn, you must output the name of the person that receives the ball after A passing. </a:t>
            </a:r>
            <a:endParaRPr sz="844">
              <a:latin typeface="Times"/>
              <a:ea typeface="Times"/>
              <a:cs typeface="Times"/>
              <a:sym typeface="Times"/>
            </a:endParaRPr>
          </a:p>
        </p:txBody>
      </p:sp>
    </p:spTree>
    <p:extLst>
      <p:ext uri="{BB962C8B-B14F-4D97-AF65-F5344CB8AC3E}">
        <p14:creationId xmlns:p14="http://schemas.microsoft.com/office/powerpoint/2010/main" val="21141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892969" y="473068"/>
            <a:ext cx="7358063" cy="1097821"/>
          </a:xfrm>
          <a:prstGeom prst="rect">
            <a:avLst/>
          </a:prstGeom>
        </p:spPr>
        <p:txBody>
          <a:bodyPr/>
          <a:lstStyle/>
          <a:p>
            <a:pPr lvl="0">
              <a:defRPr sz="1800"/>
            </a:pPr>
            <a:r>
              <a:rPr sz="5625"/>
              <a:t>For each turn,</a:t>
            </a:r>
          </a:p>
        </p:txBody>
      </p:sp>
      <p:sp>
        <p:nvSpPr>
          <p:cNvPr id="45" name="Shape 45"/>
          <p:cNvSpPr>
            <a:spLocks noGrp="1"/>
          </p:cNvSpPr>
          <p:nvPr>
            <p:ph type="body" idx="1"/>
          </p:nvPr>
        </p:nvSpPr>
        <p:spPr>
          <a:xfrm>
            <a:off x="600356" y="2113281"/>
            <a:ext cx="7358063" cy="4356526"/>
          </a:xfrm>
          <a:prstGeom prst="rect">
            <a:avLst/>
          </a:prstGeom>
        </p:spPr>
        <p:txBody>
          <a:bodyPr>
            <a:normAutofit fontScale="92500" lnSpcReduction="10000"/>
          </a:bodyPr>
          <a:lstStyle/>
          <a:p>
            <a:pPr algn="l" defTabSz="361460">
              <a:defRPr sz="1800"/>
            </a:pPr>
            <a:r>
              <a:rPr lang="en-US" sz="1980" dirty="0" err="1">
                <a:latin typeface="Courier New"/>
                <a:ea typeface="Courier New"/>
                <a:cs typeface="Courier New"/>
                <a:sym typeface="Courier New"/>
              </a:rPr>
              <a:t>int</a:t>
            </a:r>
            <a:r>
              <a:rPr lang="en-US" sz="1980" dirty="0">
                <a:latin typeface="Courier New"/>
                <a:ea typeface="Courier New"/>
                <a:cs typeface="Courier New"/>
                <a:sym typeface="Courier New"/>
              </a:rPr>
              <a:t> A = </a:t>
            </a:r>
            <a:r>
              <a:rPr lang="en-US" sz="1980" dirty="0" err="1">
                <a:latin typeface="Courier New"/>
                <a:ea typeface="Courier New"/>
                <a:cs typeface="Courier New"/>
                <a:sym typeface="Courier New"/>
              </a:rPr>
              <a:t>sc.nextInt</a:t>
            </a:r>
            <a:r>
              <a:rPr lang="en-US" sz="1980" dirty="0">
                <a:latin typeface="Courier New"/>
                <a:ea typeface="Courier New"/>
                <a:cs typeface="Courier New"/>
                <a:sym typeface="Courier New"/>
              </a:rPr>
              <a:t>();			</a:t>
            </a:r>
          </a:p>
          <a:p>
            <a:pPr algn="l" defTabSz="361460">
              <a:defRPr sz="1800"/>
            </a:pPr>
            <a:r>
              <a:rPr lang="en-US" sz="1980" dirty="0" err="1">
                <a:latin typeface="Courier New"/>
                <a:ea typeface="Courier New"/>
                <a:cs typeface="Courier New"/>
                <a:sym typeface="Courier New"/>
              </a:rPr>
              <a:t>ListNode</a:t>
            </a:r>
            <a:r>
              <a:rPr lang="en-US" sz="1980" dirty="0">
                <a:latin typeface="Courier New"/>
                <a:ea typeface="Courier New"/>
                <a:cs typeface="Courier New"/>
                <a:sym typeface="Courier New"/>
              </a:rPr>
              <a:t>&lt;String&gt; </a:t>
            </a:r>
            <a:r>
              <a:rPr lang="en-US" sz="1980" dirty="0" err="1">
                <a:latin typeface="Courier New"/>
                <a:ea typeface="Courier New"/>
                <a:cs typeface="Courier New"/>
                <a:sym typeface="Courier New"/>
              </a:rPr>
              <a:t>nextPlayer</a:t>
            </a:r>
            <a:r>
              <a:rPr lang="en-US" sz="1980" dirty="0">
                <a:latin typeface="Courier New"/>
                <a:ea typeface="Courier New"/>
                <a:cs typeface="Courier New"/>
                <a:sym typeface="Courier New"/>
              </a:rPr>
              <a:t> = </a:t>
            </a:r>
            <a:r>
              <a:rPr lang="en-US" sz="1980" dirty="0" err="1">
                <a:latin typeface="Courier New"/>
                <a:ea typeface="Courier New"/>
                <a:cs typeface="Courier New"/>
                <a:sym typeface="Courier New"/>
              </a:rPr>
              <a:t>curPlayer</a:t>
            </a:r>
            <a:r>
              <a:rPr lang="en-US" sz="1980" dirty="0">
                <a:latin typeface="Courier New"/>
                <a:ea typeface="Courier New"/>
                <a:cs typeface="Courier New"/>
                <a:sym typeface="Courier New"/>
              </a:rPr>
              <a:t>;			</a:t>
            </a:r>
          </a:p>
          <a:p>
            <a:pPr algn="l" defTabSz="361460">
              <a:defRPr sz="1800"/>
            </a:pPr>
            <a:r>
              <a:rPr lang="en-US" sz="1980" dirty="0">
                <a:latin typeface="Courier New"/>
                <a:ea typeface="Courier New"/>
                <a:cs typeface="Courier New"/>
                <a:sym typeface="Courier New"/>
              </a:rPr>
              <a:t>// passing the ball			</a:t>
            </a:r>
          </a:p>
          <a:p>
            <a:pPr algn="l" defTabSz="361460">
              <a:defRPr sz="1800"/>
            </a:pPr>
            <a:r>
              <a:rPr lang="en-US" sz="1980" dirty="0">
                <a:latin typeface="Courier New"/>
                <a:ea typeface="Courier New"/>
                <a:cs typeface="Courier New"/>
                <a:sym typeface="Courier New"/>
              </a:rPr>
              <a:t>for (</a:t>
            </a:r>
            <a:r>
              <a:rPr lang="en-US" sz="1980" dirty="0" err="1">
                <a:latin typeface="Courier New"/>
                <a:ea typeface="Courier New"/>
                <a:cs typeface="Courier New"/>
                <a:sym typeface="Courier New"/>
              </a:rPr>
              <a:t>int</a:t>
            </a:r>
            <a:r>
              <a:rPr lang="en-US" sz="1980" dirty="0">
                <a:latin typeface="Courier New"/>
                <a:ea typeface="Courier New"/>
                <a:cs typeface="Courier New"/>
                <a:sym typeface="Courier New"/>
              </a:rPr>
              <a:t> j = 0; j &lt; A; j++) {</a:t>
            </a:r>
          </a:p>
          <a:p>
            <a:pPr algn="l" defTabSz="361460">
              <a:defRPr sz="1800"/>
            </a:pPr>
            <a:r>
              <a:rPr lang="en-US" sz="1980" dirty="0">
                <a:latin typeface="Courier New"/>
                <a:ea typeface="Courier New"/>
                <a:cs typeface="Courier New"/>
                <a:sym typeface="Courier New"/>
              </a:rPr>
              <a:t>				</a:t>
            </a:r>
            <a:r>
              <a:rPr lang="en-US" sz="1980" dirty="0" err="1">
                <a:latin typeface="Courier New"/>
                <a:ea typeface="Courier New"/>
                <a:cs typeface="Courier New"/>
                <a:sym typeface="Courier New"/>
              </a:rPr>
              <a:t>nextPlayer</a:t>
            </a:r>
            <a:r>
              <a:rPr lang="en-US" sz="1980" dirty="0">
                <a:latin typeface="Courier New"/>
                <a:ea typeface="Courier New"/>
                <a:cs typeface="Courier New"/>
                <a:sym typeface="Courier New"/>
              </a:rPr>
              <a:t> = </a:t>
            </a:r>
            <a:r>
              <a:rPr lang="en-US" sz="1980" dirty="0" err="1">
                <a:latin typeface="Courier New"/>
                <a:ea typeface="Courier New"/>
                <a:cs typeface="Courier New"/>
                <a:sym typeface="Courier New"/>
              </a:rPr>
              <a:t>nextPlayer.getNext</a:t>
            </a:r>
            <a:r>
              <a:rPr lang="en-US" sz="1980" dirty="0">
                <a:latin typeface="Courier New"/>
                <a:ea typeface="Courier New"/>
                <a:cs typeface="Courier New"/>
                <a:sym typeface="Courier New"/>
              </a:rPr>
              <a:t>();	</a:t>
            </a:r>
          </a:p>
          <a:p>
            <a:pPr algn="l" defTabSz="361460">
              <a:defRPr sz="1800"/>
            </a:pPr>
            <a:r>
              <a:rPr lang="en-US" sz="1980" dirty="0">
                <a:latin typeface="Courier New"/>
                <a:ea typeface="Courier New"/>
                <a:cs typeface="Courier New"/>
                <a:sym typeface="Courier New"/>
              </a:rPr>
              <a:t>}		</a:t>
            </a:r>
          </a:p>
          <a:p>
            <a:pPr algn="l" defTabSz="361460">
              <a:defRPr sz="1800"/>
            </a:pPr>
            <a:r>
              <a:rPr lang="en-US" sz="1980" dirty="0" err="1">
                <a:latin typeface="Courier New"/>
                <a:ea typeface="Courier New"/>
                <a:cs typeface="Courier New"/>
                <a:sym typeface="Courier New"/>
              </a:rPr>
              <a:t>System.out.println</a:t>
            </a:r>
            <a:r>
              <a:rPr lang="en-US" sz="1980" dirty="0">
                <a:latin typeface="Courier New"/>
                <a:ea typeface="Courier New"/>
                <a:cs typeface="Courier New"/>
                <a:sym typeface="Courier New"/>
              </a:rPr>
              <a:t>(</a:t>
            </a:r>
            <a:r>
              <a:rPr lang="en-US" sz="1980" dirty="0" err="1">
                <a:latin typeface="Courier New"/>
                <a:ea typeface="Courier New"/>
                <a:cs typeface="Courier New"/>
                <a:sym typeface="Courier New"/>
              </a:rPr>
              <a:t>nextPlayer.getElement</a:t>
            </a:r>
            <a:r>
              <a:rPr lang="en-US" sz="1980" dirty="0">
                <a:latin typeface="Courier New"/>
                <a:ea typeface="Courier New"/>
                <a:cs typeface="Courier New"/>
                <a:sym typeface="Courier New"/>
              </a:rPr>
              <a:t>());</a:t>
            </a:r>
          </a:p>
          <a:p>
            <a:pPr algn="l" defTabSz="361460">
              <a:defRPr sz="1800"/>
            </a:pPr>
            <a:r>
              <a:rPr lang="en-US" sz="1980" dirty="0" err="1">
                <a:latin typeface="Courier New"/>
                <a:ea typeface="Courier New"/>
                <a:cs typeface="Courier New"/>
                <a:sym typeface="Courier New"/>
              </a:rPr>
              <a:t>nextPlayer.increaseCouter</a:t>
            </a:r>
            <a:r>
              <a:rPr lang="en-US" sz="1980" dirty="0">
                <a:latin typeface="Courier New"/>
                <a:ea typeface="Courier New"/>
                <a:cs typeface="Courier New"/>
                <a:sym typeface="Courier New"/>
              </a:rPr>
              <a:t>();			</a:t>
            </a:r>
          </a:p>
          <a:p>
            <a:pPr algn="l" defTabSz="361460">
              <a:defRPr sz="1800"/>
            </a:pPr>
            <a:r>
              <a:rPr lang="en-US" sz="1980" dirty="0">
                <a:latin typeface="Courier New"/>
                <a:ea typeface="Courier New"/>
                <a:cs typeface="Courier New"/>
                <a:sym typeface="Courier New"/>
              </a:rPr>
              <a:t>if (</a:t>
            </a:r>
            <a:r>
              <a:rPr lang="en-US" sz="1980" dirty="0" err="1">
                <a:latin typeface="Courier New"/>
                <a:ea typeface="Courier New"/>
                <a:cs typeface="Courier New"/>
                <a:sym typeface="Courier New"/>
              </a:rPr>
              <a:t>nextPlayer.getCounter</a:t>
            </a:r>
            <a:r>
              <a:rPr lang="en-US" sz="1980" dirty="0">
                <a:latin typeface="Courier New"/>
                <a:ea typeface="Courier New"/>
                <a:cs typeface="Courier New"/>
                <a:sym typeface="Courier New"/>
              </a:rPr>
              <a:t>() &gt;= k) {				</a:t>
            </a:r>
          </a:p>
          <a:p>
            <a:pPr algn="l" defTabSz="361460">
              <a:defRPr sz="1800"/>
            </a:pPr>
            <a:r>
              <a:rPr lang="en-US" sz="1980" dirty="0">
                <a:latin typeface="Courier New"/>
                <a:ea typeface="Courier New"/>
                <a:cs typeface="Courier New"/>
                <a:sym typeface="Courier New"/>
              </a:rPr>
              <a:t>	// remove this player. 				</a:t>
            </a:r>
            <a:r>
              <a:rPr lang="en-US" sz="1980" dirty="0" err="1">
                <a:latin typeface="Courier New"/>
                <a:ea typeface="Courier New"/>
                <a:cs typeface="Courier New"/>
                <a:sym typeface="Courier New"/>
              </a:rPr>
              <a:t>players.remove</a:t>
            </a:r>
            <a:r>
              <a:rPr lang="en-US" sz="1980" dirty="0">
                <a:latin typeface="Courier New"/>
                <a:ea typeface="Courier New"/>
                <a:cs typeface="Courier New"/>
                <a:sym typeface="Courier New"/>
              </a:rPr>
              <a:t>(</a:t>
            </a:r>
            <a:r>
              <a:rPr lang="en-US" sz="1980" dirty="0" err="1">
                <a:latin typeface="Courier New"/>
                <a:ea typeface="Courier New"/>
                <a:cs typeface="Courier New"/>
                <a:sym typeface="Courier New"/>
              </a:rPr>
              <a:t>nextPlayer</a:t>
            </a:r>
            <a:r>
              <a:rPr lang="en-US" sz="1980" dirty="0">
                <a:latin typeface="Courier New"/>
                <a:ea typeface="Courier New"/>
                <a:cs typeface="Courier New"/>
                <a:sym typeface="Courier New"/>
              </a:rPr>
              <a:t>);				</a:t>
            </a:r>
          </a:p>
          <a:p>
            <a:pPr algn="l" defTabSz="361460">
              <a:defRPr sz="1800"/>
            </a:pPr>
            <a:r>
              <a:rPr lang="en-US" sz="1980" dirty="0">
                <a:latin typeface="Courier New"/>
                <a:ea typeface="Courier New"/>
                <a:cs typeface="Courier New"/>
                <a:sym typeface="Courier New"/>
              </a:rPr>
              <a:t>	// update </a:t>
            </a:r>
            <a:r>
              <a:rPr lang="en-US" sz="1980" dirty="0" err="1">
                <a:latin typeface="Courier New"/>
                <a:ea typeface="Courier New"/>
                <a:cs typeface="Courier New"/>
                <a:sym typeface="Courier New"/>
              </a:rPr>
              <a:t>curPlayer</a:t>
            </a:r>
            <a:r>
              <a:rPr lang="en-US" sz="1980" dirty="0">
                <a:latin typeface="Courier New"/>
                <a:ea typeface="Courier New"/>
                <a:cs typeface="Courier New"/>
                <a:sym typeface="Courier New"/>
              </a:rPr>
              <a:t> 				</a:t>
            </a:r>
          </a:p>
          <a:p>
            <a:pPr algn="l" defTabSz="361460">
              <a:defRPr sz="1800"/>
            </a:pPr>
            <a:r>
              <a:rPr lang="en-US" sz="1980" dirty="0" err="1">
                <a:latin typeface="Courier New"/>
                <a:ea typeface="Courier New"/>
                <a:cs typeface="Courier New"/>
                <a:sym typeface="Courier New"/>
              </a:rPr>
              <a:t>curPlayer</a:t>
            </a:r>
            <a:r>
              <a:rPr lang="en-US" sz="1980" dirty="0">
                <a:latin typeface="Courier New"/>
                <a:ea typeface="Courier New"/>
                <a:cs typeface="Courier New"/>
                <a:sym typeface="Courier New"/>
              </a:rPr>
              <a:t> = </a:t>
            </a:r>
            <a:r>
              <a:rPr lang="en-US" sz="1980" dirty="0" err="1">
                <a:latin typeface="Courier New"/>
                <a:ea typeface="Courier New"/>
                <a:cs typeface="Courier New"/>
                <a:sym typeface="Courier New"/>
              </a:rPr>
              <a:t>nextPlayer.getNext</a:t>
            </a:r>
            <a:r>
              <a:rPr lang="en-US" sz="1980" dirty="0">
                <a:latin typeface="Courier New"/>
                <a:ea typeface="Courier New"/>
                <a:cs typeface="Courier New"/>
                <a:sym typeface="Courier New"/>
              </a:rPr>
              <a:t>();			</a:t>
            </a:r>
          </a:p>
          <a:p>
            <a:pPr algn="l" defTabSz="361460">
              <a:defRPr sz="1800"/>
            </a:pPr>
            <a:r>
              <a:rPr lang="en-US" sz="1980" dirty="0">
                <a:latin typeface="Courier New"/>
                <a:ea typeface="Courier New"/>
                <a:cs typeface="Courier New"/>
                <a:sym typeface="Courier New"/>
              </a:rPr>
              <a:t>} else {		</a:t>
            </a:r>
          </a:p>
          <a:p>
            <a:pPr algn="l" defTabSz="361460">
              <a:defRPr sz="1800"/>
            </a:pPr>
            <a:r>
              <a:rPr lang="en-US" sz="1980" dirty="0">
                <a:latin typeface="Courier New"/>
                <a:ea typeface="Courier New"/>
                <a:cs typeface="Courier New"/>
                <a:sym typeface="Courier New"/>
              </a:rPr>
              <a:t>	// swap old player and new player 				</a:t>
            </a:r>
            <a:r>
              <a:rPr lang="en-US" sz="1980" dirty="0" err="1">
                <a:latin typeface="Courier New"/>
                <a:ea typeface="Courier New"/>
                <a:cs typeface="Courier New"/>
                <a:sym typeface="Courier New"/>
              </a:rPr>
              <a:t>players.swap</a:t>
            </a:r>
            <a:r>
              <a:rPr lang="en-US" sz="1980" dirty="0">
                <a:latin typeface="Courier New"/>
                <a:ea typeface="Courier New"/>
                <a:cs typeface="Courier New"/>
                <a:sym typeface="Courier New"/>
              </a:rPr>
              <a:t>(</a:t>
            </a:r>
            <a:r>
              <a:rPr lang="en-US" sz="1980" dirty="0" err="1">
                <a:latin typeface="Courier New"/>
                <a:ea typeface="Courier New"/>
                <a:cs typeface="Courier New"/>
                <a:sym typeface="Courier New"/>
              </a:rPr>
              <a:t>curPlayer</a:t>
            </a:r>
            <a:r>
              <a:rPr lang="en-US" sz="1980" dirty="0">
                <a:latin typeface="Courier New"/>
                <a:ea typeface="Courier New"/>
                <a:cs typeface="Courier New"/>
                <a:sym typeface="Courier New"/>
              </a:rPr>
              <a:t>, </a:t>
            </a:r>
            <a:r>
              <a:rPr lang="en-US" sz="1980" dirty="0" err="1">
                <a:latin typeface="Courier New"/>
                <a:ea typeface="Courier New"/>
                <a:cs typeface="Courier New"/>
                <a:sym typeface="Courier New"/>
              </a:rPr>
              <a:t>nextPlayer</a:t>
            </a:r>
            <a:r>
              <a:rPr lang="en-US" sz="1980" dirty="0">
                <a:latin typeface="Courier New"/>
                <a:ea typeface="Courier New"/>
                <a:cs typeface="Courier New"/>
                <a:sym typeface="Courier New"/>
              </a:rPr>
              <a:t>);			</a:t>
            </a:r>
          </a:p>
          <a:p>
            <a:pPr algn="l" defTabSz="361460">
              <a:defRPr sz="1800"/>
            </a:pPr>
            <a:r>
              <a:rPr lang="en-US" sz="1980" dirty="0">
                <a:latin typeface="Courier New"/>
                <a:ea typeface="Courier New"/>
                <a:cs typeface="Courier New"/>
                <a:sym typeface="Courier New"/>
              </a:rPr>
              <a:t>}	</a:t>
            </a:r>
            <a:endParaRPr sz="1980" dirty="0">
              <a:latin typeface="Courier New"/>
              <a:ea typeface="Courier New"/>
              <a:cs typeface="Courier New"/>
              <a:sym typeface="Courier New"/>
            </a:endParaRPr>
          </a:p>
        </p:txBody>
      </p:sp>
    </p:spTree>
    <p:extLst>
      <p:ext uri="{BB962C8B-B14F-4D97-AF65-F5344CB8AC3E}">
        <p14:creationId xmlns:p14="http://schemas.microsoft.com/office/powerpoint/2010/main" val="184284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xfrm>
            <a:off x="892969" y="473068"/>
            <a:ext cx="7358063" cy="1097821"/>
          </a:xfrm>
          <a:prstGeom prst="rect">
            <a:avLst/>
          </a:prstGeom>
        </p:spPr>
        <p:txBody>
          <a:bodyPr/>
          <a:lstStyle/>
          <a:p>
            <a:pPr lvl="0">
              <a:defRPr sz="1800"/>
            </a:pPr>
            <a:r>
              <a:rPr sz="5625"/>
              <a:t>Swap</a:t>
            </a:r>
          </a:p>
        </p:txBody>
      </p:sp>
      <p:sp>
        <p:nvSpPr>
          <p:cNvPr id="48" name="Shape 48"/>
          <p:cNvSpPr>
            <a:spLocks noGrp="1"/>
          </p:cNvSpPr>
          <p:nvPr>
            <p:ph type="body" idx="1"/>
          </p:nvPr>
        </p:nvSpPr>
        <p:spPr>
          <a:xfrm>
            <a:off x="635469" y="2861700"/>
            <a:ext cx="8306769" cy="3736856"/>
          </a:xfrm>
          <a:prstGeom prst="rect">
            <a:avLst/>
          </a:prstGeom>
        </p:spPr>
        <p:txBody>
          <a:bodyPr>
            <a:normAutofit fontScale="85000" lnSpcReduction="20000"/>
          </a:bodyPr>
          <a:lstStyle/>
          <a:p>
            <a:pPr lvl="0" algn="l">
              <a:defRPr sz="1800"/>
            </a:pPr>
            <a:r>
              <a:rPr lang="en-US" sz="1969" dirty="0">
                <a:latin typeface="Courier New"/>
                <a:ea typeface="Courier New"/>
                <a:cs typeface="Courier New"/>
                <a:sym typeface="Courier New"/>
              </a:rPr>
              <a:t>class </a:t>
            </a:r>
            <a:r>
              <a:rPr lang="en-US" sz="1969" dirty="0" err="1">
                <a:latin typeface="Courier New"/>
                <a:ea typeface="Courier New"/>
                <a:cs typeface="Courier New"/>
                <a:sym typeface="Courier New"/>
              </a:rPr>
              <a:t>LinkedList</a:t>
            </a:r>
            <a:r>
              <a:rPr lang="en-US" sz="1969" dirty="0">
                <a:latin typeface="Courier New"/>
                <a:ea typeface="Courier New"/>
                <a:cs typeface="Courier New"/>
                <a:sym typeface="Courier New"/>
              </a:rPr>
              <a:t>&lt;E&gt; {</a:t>
            </a:r>
          </a:p>
          <a:p>
            <a:pPr lvl="0" algn="l">
              <a:defRPr sz="1800"/>
            </a:pPr>
            <a:r>
              <a:rPr lang="en-US" sz="1969" dirty="0">
                <a:latin typeface="Courier New"/>
                <a:ea typeface="Courier New"/>
                <a:cs typeface="Courier New"/>
                <a:sym typeface="Courier New"/>
              </a:rPr>
              <a:t>	public void swap(</a:t>
            </a:r>
            <a:r>
              <a:rPr lang="en-US" sz="1969" dirty="0" err="1">
                <a:latin typeface="Courier New"/>
                <a:ea typeface="Courier New"/>
                <a:cs typeface="Courier New"/>
                <a:sym typeface="Courier New"/>
              </a:rPr>
              <a:t>ListNode</a:t>
            </a:r>
            <a:r>
              <a:rPr lang="en-US" sz="1969" dirty="0">
                <a:latin typeface="Courier New"/>
                <a:ea typeface="Courier New"/>
                <a:cs typeface="Courier New"/>
                <a:sym typeface="Courier New"/>
              </a:rPr>
              <a:t>&lt;E&gt; player1, </a:t>
            </a:r>
            <a:r>
              <a:rPr lang="en-US" sz="1969" dirty="0" err="1">
                <a:latin typeface="Courier New"/>
                <a:ea typeface="Courier New"/>
                <a:cs typeface="Courier New"/>
                <a:sym typeface="Courier New"/>
              </a:rPr>
              <a:t>ListNode</a:t>
            </a:r>
            <a:r>
              <a:rPr lang="en-US" sz="1969" dirty="0">
                <a:latin typeface="Courier New"/>
                <a:ea typeface="Courier New"/>
                <a:cs typeface="Courier New"/>
                <a:sym typeface="Courier New"/>
              </a:rPr>
              <a:t>&lt;E&gt; player2) {</a:t>
            </a:r>
          </a:p>
          <a:p>
            <a:pPr lvl="0" algn="l">
              <a:defRPr sz="1800"/>
            </a:pPr>
            <a:r>
              <a:rPr lang="en-US" sz="1969" dirty="0">
                <a:latin typeface="Courier New"/>
                <a:ea typeface="Courier New"/>
                <a:cs typeface="Courier New"/>
                <a:sym typeface="Courier New"/>
              </a:rPr>
              <a:t>		player1.swap(player2);	</a:t>
            </a:r>
          </a:p>
          <a:p>
            <a:pPr lvl="0" algn="l">
              <a:defRPr sz="1800"/>
            </a:pPr>
            <a:r>
              <a:rPr lang="en-US" sz="1969" dirty="0">
                <a:latin typeface="Courier New"/>
                <a:ea typeface="Courier New"/>
                <a:cs typeface="Courier New"/>
                <a:sym typeface="Courier New"/>
              </a:rPr>
              <a:t>	}</a:t>
            </a:r>
          </a:p>
          <a:p>
            <a:pPr lvl="0" algn="l">
              <a:defRPr sz="1800"/>
            </a:pPr>
            <a:r>
              <a:rPr lang="en-US" sz="1969" dirty="0">
                <a:latin typeface="Courier New"/>
                <a:ea typeface="Courier New"/>
                <a:cs typeface="Courier New"/>
                <a:sym typeface="Courier New"/>
              </a:rPr>
              <a:t>}</a:t>
            </a:r>
          </a:p>
          <a:p>
            <a:pPr lvl="0" algn="l">
              <a:defRPr sz="1800"/>
            </a:pPr>
            <a:r>
              <a:rPr lang="en-US" sz="1969" dirty="0">
                <a:latin typeface="Courier New"/>
                <a:ea typeface="Courier New"/>
                <a:cs typeface="Courier New"/>
                <a:sym typeface="Courier New"/>
              </a:rPr>
              <a:t>class </a:t>
            </a:r>
            <a:r>
              <a:rPr lang="en-US" sz="1969" dirty="0" err="1">
                <a:latin typeface="Courier New"/>
                <a:ea typeface="Courier New"/>
                <a:cs typeface="Courier New"/>
                <a:sym typeface="Courier New"/>
              </a:rPr>
              <a:t>ListNode</a:t>
            </a:r>
            <a:r>
              <a:rPr lang="en-US" sz="1969" dirty="0">
                <a:latin typeface="Courier New"/>
                <a:ea typeface="Courier New"/>
                <a:cs typeface="Courier New"/>
                <a:sym typeface="Courier New"/>
              </a:rPr>
              <a:t>&lt;E&gt; {</a:t>
            </a:r>
          </a:p>
          <a:p>
            <a:pPr lvl="0" algn="l">
              <a:defRPr sz="1800"/>
            </a:pPr>
            <a:r>
              <a:rPr lang="en-US" sz="1969" dirty="0">
                <a:latin typeface="Courier New"/>
                <a:ea typeface="Courier New"/>
                <a:cs typeface="Courier New"/>
                <a:sym typeface="Courier New"/>
              </a:rPr>
              <a:t>	public void swap(</a:t>
            </a:r>
            <a:r>
              <a:rPr lang="en-US" sz="1969" dirty="0" err="1">
                <a:latin typeface="Courier New"/>
                <a:ea typeface="Courier New"/>
                <a:cs typeface="Courier New"/>
                <a:sym typeface="Courier New"/>
              </a:rPr>
              <a:t>ListNode</a:t>
            </a:r>
            <a:r>
              <a:rPr lang="en-US" sz="1969" dirty="0">
                <a:latin typeface="Courier New"/>
                <a:ea typeface="Courier New"/>
                <a:cs typeface="Courier New"/>
                <a:sym typeface="Courier New"/>
              </a:rPr>
              <a:t>&lt;E&gt; other) { 		</a:t>
            </a:r>
          </a:p>
          <a:p>
            <a:pPr lvl="0" algn="l">
              <a:defRPr sz="1800"/>
            </a:pPr>
            <a:r>
              <a:rPr lang="en-US" sz="1969" dirty="0">
                <a:latin typeface="Courier New"/>
                <a:ea typeface="Courier New"/>
                <a:cs typeface="Courier New"/>
                <a:sym typeface="Courier New"/>
              </a:rPr>
              <a:t>		E </a:t>
            </a:r>
            <a:r>
              <a:rPr lang="en-US" sz="1969" dirty="0" err="1">
                <a:latin typeface="Courier New"/>
                <a:ea typeface="Courier New"/>
                <a:cs typeface="Courier New"/>
                <a:sym typeface="Courier New"/>
              </a:rPr>
              <a:t>curElement</a:t>
            </a:r>
            <a:r>
              <a:rPr lang="en-US" sz="1969" dirty="0">
                <a:latin typeface="Courier New"/>
                <a:ea typeface="Courier New"/>
                <a:cs typeface="Courier New"/>
                <a:sym typeface="Courier New"/>
              </a:rPr>
              <a:t> = element;		</a:t>
            </a:r>
          </a:p>
          <a:p>
            <a:pPr lvl="0" algn="l">
              <a:defRPr sz="1800"/>
            </a:pPr>
            <a:r>
              <a:rPr lang="en-US" sz="1969" dirty="0">
                <a:latin typeface="Courier New"/>
                <a:ea typeface="Courier New"/>
                <a:cs typeface="Courier New"/>
                <a:sym typeface="Courier New"/>
              </a:rPr>
              <a:t>		</a:t>
            </a:r>
            <a:r>
              <a:rPr lang="en-US" sz="1969" dirty="0" err="1">
                <a:latin typeface="Courier New"/>
                <a:ea typeface="Courier New"/>
                <a:cs typeface="Courier New"/>
                <a:sym typeface="Courier New"/>
              </a:rPr>
              <a:t>int</a:t>
            </a:r>
            <a:r>
              <a:rPr lang="en-US" sz="1969" dirty="0">
                <a:latin typeface="Courier New"/>
                <a:ea typeface="Courier New"/>
                <a:cs typeface="Courier New"/>
                <a:sym typeface="Courier New"/>
              </a:rPr>
              <a:t> </a:t>
            </a:r>
            <a:r>
              <a:rPr lang="en-US" sz="1969" dirty="0" err="1">
                <a:latin typeface="Courier New"/>
                <a:ea typeface="Courier New"/>
                <a:cs typeface="Courier New"/>
                <a:sym typeface="Courier New"/>
              </a:rPr>
              <a:t>curCounter</a:t>
            </a:r>
            <a:r>
              <a:rPr lang="en-US" sz="1969" dirty="0">
                <a:latin typeface="Courier New"/>
                <a:ea typeface="Courier New"/>
                <a:cs typeface="Courier New"/>
                <a:sym typeface="Courier New"/>
              </a:rPr>
              <a:t> = counter;						</a:t>
            </a:r>
          </a:p>
          <a:p>
            <a:pPr lvl="0" algn="l">
              <a:defRPr sz="1800"/>
            </a:pPr>
            <a:r>
              <a:rPr lang="en-US" sz="1969" dirty="0">
                <a:latin typeface="Courier New"/>
                <a:ea typeface="Courier New"/>
                <a:cs typeface="Courier New"/>
                <a:sym typeface="Courier New"/>
              </a:rPr>
              <a:t>		</a:t>
            </a:r>
            <a:r>
              <a:rPr lang="en-US" sz="1969" dirty="0" err="1">
                <a:latin typeface="Courier New"/>
                <a:ea typeface="Courier New"/>
                <a:cs typeface="Courier New"/>
                <a:sym typeface="Courier New"/>
              </a:rPr>
              <a:t>this.setElement</a:t>
            </a:r>
            <a:r>
              <a:rPr lang="en-US" sz="1969" dirty="0">
                <a:latin typeface="Courier New"/>
                <a:ea typeface="Courier New"/>
                <a:cs typeface="Courier New"/>
                <a:sym typeface="Courier New"/>
              </a:rPr>
              <a:t>(</a:t>
            </a:r>
            <a:r>
              <a:rPr lang="en-US" sz="1969" dirty="0" err="1">
                <a:latin typeface="Courier New"/>
                <a:ea typeface="Courier New"/>
                <a:cs typeface="Courier New"/>
                <a:sym typeface="Courier New"/>
              </a:rPr>
              <a:t>other.getElement</a:t>
            </a:r>
            <a:r>
              <a:rPr lang="en-US" sz="1969" dirty="0">
                <a:latin typeface="Courier New"/>
                <a:ea typeface="Courier New"/>
                <a:cs typeface="Courier New"/>
                <a:sym typeface="Courier New"/>
              </a:rPr>
              <a:t>());</a:t>
            </a:r>
          </a:p>
          <a:p>
            <a:pPr lvl="0" algn="l">
              <a:defRPr sz="1800"/>
            </a:pPr>
            <a:r>
              <a:rPr lang="en-US" sz="1969" dirty="0">
                <a:latin typeface="Courier New"/>
                <a:ea typeface="Courier New"/>
                <a:cs typeface="Courier New"/>
                <a:sym typeface="Courier New"/>
              </a:rPr>
              <a:t>		</a:t>
            </a:r>
            <a:r>
              <a:rPr lang="en-US" sz="1969" dirty="0" err="1">
                <a:latin typeface="Courier New"/>
                <a:ea typeface="Courier New"/>
                <a:cs typeface="Courier New"/>
                <a:sym typeface="Courier New"/>
              </a:rPr>
              <a:t>this.setCounter</a:t>
            </a:r>
            <a:r>
              <a:rPr lang="en-US" sz="1969" dirty="0">
                <a:latin typeface="Courier New"/>
                <a:ea typeface="Courier New"/>
                <a:cs typeface="Courier New"/>
                <a:sym typeface="Courier New"/>
              </a:rPr>
              <a:t>(</a:t>
            </a:r>
            <a:r>
              <a:rPr lang="en-US" sz="1969" dirty="0" err="1">
                <a:latin typeface="Courier New"/>
                <a:ea typeface="Courier New"/>
                <a:cs typeface="Courier New"/>
                <a:sym typeface="Courier New"/>
              </a:rPr>
              <a:t>other.getCounter</a:t>
            </a:r>
            <a:r>
              <a:rPr lang="en-US" sz="1969" dirty="0">
                <a:latin typeface="Courier New"/>
                <a:ea typeface="Courier New"/>
                <a:cs typeface="Courier New"/>
                <a:sym typeface="Courier New"/>
              </a:rPr>
              <a:t>());	</a:t>
            </a:r>
          </a:p>
          <a:p>
            <a:pPr lvl="0" algn="l">
              <a:defRPr sz="1800"/>
            </a:pPr>
            <a:r>
              <a:rPr lang="en-US" sz="1969" dirty="0">
                <a:latin typeface="Courier New"/>
                <a:ea typeface="Courier New"/>
                <a:cs typeface="Courier New"/>
                <a:sym typeface="Courier New"/>
              </a:rPr>
              <a:t>		</a:t>
            </a:r>
            <a:r>
              <a:rPr lang="en-US" sz="1969" dirty="0" err="1">
                <a:latin typeface="Courier New"/>
                <a:ea typeface="Courier New"/>
                <a:cs typeface="Courier New"/>
                <a:sym typeface="Courier New"/>
              </a:rPr>
              <a:t>other.setElement</a:t>
            </a:r>
            <a:r>
              <a:rPr lang="en-US" sz="1969" dirty="0">
                <a:latin typeface="Courier New"/>
                <a:ea typeface="Courier New"/>
                <a:cs typeface="Courier New"/>
                <a:sym typeface="Courier New"/>
              </a:rPr>
              <a:t>(</a:t>
            </a:r>
            <a:r>
              <a:rPr lang="en-US" sz="1969" dirty="0" err="1">
                <a:latin typeface="Courier New"/>
                <a:ea typeface="Courier New"/>
                <a:cs typeface="Courier New"/>
                <a:sym typeface="Courier New"/>
              </a:rPr>
              <a:t>curElement</a:t>
            </a:r>
            <a:r>
              <a:rPr lang="en-US" sz="1969" dirty="0">
                <a:latin typeface="Courier New"/>
                <a:ea typeface="Courier New"/>
                <a:cs typeface="Courier New"/>
                <a:sym typeface="Courier New"/>
              </a:rPr>
              <a:t>);</a:t>
            </a:r>
          </a:p>
          <a:p>
            <a:pPr lvl="0" algn="l">
              <a:defRPr sz="1800"/>
            </a:pPr>
            <a:r>
              <a:rPr lang="en-US" sz="1969" dirty="0">
                <a:latin typeface="Courier New"/>
                <a:ea typeface="Courier New"/>
                <a:cs typeface="Courier New"/>
                <a:sym typeface="Courier New"/>
              </a:rPr>
              <a:t>		</a:t>
            </a:r>
            <a:r>
              <a:rPr lang="en-US" sz="1969" dirty="0" err="1">
                <a:latin typeface="Courier New"/>
                <a:ea typeface="Courier New"/>
                <a:cs typeface="Courier New"/>
                <a:sym typeface="Courier New"/>
              </a:rPr>
              <a:t>other.setCounter</a:t>
            </a:r>
            <a:r>
              <a:rPr lang="en-US" sz="1969" dirty="0">
                <a:latin typeface="Courier New"/>
                <a:ea typeface="Courier New"/>
                <a:cs typeface="Courier New"/>
                <a:sym typeface="Courier New"/>
              </a:rPr>
              <a:t>(</a:t>
            </a:r>
            <a:r>
              <a:rPr lang="en-US" sz="1969" dirty="0" err="1">
                <a:latin typeface="Courier New"/>
                <a:ea typeface="Courier New"/>
                <a:cs typeface="Courier New"/>
                <a:sym typeface="Courier New"/>
              </a:rPr>
              <a:t>curCounter</a:t>
            </a:r>
            <a:r>
              <a:rPr lang="en-US" sz="1969" dirty="0">
                <a:latin typeface="Courier New"/>
                <a:ea typeface="Courier New"/>
                <a:cs typeface="Courier New"/>
                <a:sym typeface="Courier New"/>
              </a:rPr>
              <a:t>);	</a:t>
            </a:r>
          </a:p>
          <a:p>
            <a:pPr lvl="0" algn="l">
              <a:defRPr sz="1800"/>
            </a:pPr>
            <a:r>
              <a:rPr lang="en-US" sz="1969" dirty="0">
                <a:latin typeface="Courier New"/>
                <a:ea typeface="Courier New"/>
                <a:cs typeface="Courier New"/>
                <a:sym typeface="Courier New"/>
              </a:rPr>
              <a:t>	}</a:t>
            </a:r>
          </a:p>
          <a:p>
            <a:pPr lvl="0" algn="l">
              <a:defRPr sz="1800"/>
            </a:pPr>
            <a:r>
              <a:rPr lang="en-US" sz="1969" dirty="0">
                <a:latin typeface="Courier New"/>
                <a:ea typeface="Courier New"/>
                <a:cs typeface="Courier New"/>
                <a:sym typeface="Courier New"/>
              </a:rPr>
              <a:t>}</a:t>
            </a:r>
          </a:p>
          <a:p>
            <a:pPr lvl="0" algn="l">
              <a:defRPr sz="1800"/>
            </a:pPr>
            <a:endParaRPr sz="4640" dirty="0">
              <a:latin typeface="Courier New"/>
              <a:ea typeface="Courier New"/>
              <a:cs typeface="Courier New"/>
              <a:sym typeface="Courier New"/>
            </a:endParaRPr>
          </a:p>
        </p:txBody>
      </p:sp>
      <p:sp>
        <p:nvSpPr>
          <p:cNvPr id="49" name="Shape 49"/>
          <p:cNvSpPr/>
          <p:nvPr/>
        </p:nvSpPr>
        <p:spPr>
          <a:xfrm>
            <a:off x="736471" y="1570889"/>
            <a:ext cx="7358063" cy="109782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lvl1pPr defTabSz="344677">
              <a:defRPr sz="4719"/>
            </a:lvl1pPr>
          </a:lstStyle>
          <a:p>
            <a:pPr eaLnBrk="0" fontAlgn="base" hangingPunct="0">
              <a:spcBef>
                <a:spcPct val="0"/>
              </a:spcBef>
              <a:spcAft>
                <a:spcPct val="0"/>
              </a:spcAft>
              <a:defRPr sz="1800"/>
            </a:pPr>
            <a:r>
              <a:rPr sz="3318" dirty="0">
                <a:solidFill>
                  <a:prstClr val="black"/>
                </a:solidFill>
                <a:latin typeface="Tahoma" charset="0"/>
              </a:rPr>
              <a:t>Easier to swap the content of the person, no pointer change required</a:t>
            </a:r>
          </a:p>
        </p:txBody>
      </p:sp>
    </p:spTree>
    <p:extLst>
      <p:ext uri="{BB962C8B-B14F-4D97-AF65-F5344CB8AC3E}">
        <p14:creationId xmlns:p14="http://schemas.microsoft.com/office/powerpoint/2010/main" val="161369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437174839"/>
              </p:ext>
            </p:extLst>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4</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3361386"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13550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xfrm>
            <a:off x="901657" y="473068"/>
            <a:ext cx="7358063" cy="1097821"/>
          </a:xfrm>
          <a:prstGeom prst="rect">
            <a:avLst/>
          </a:prstGeom>
        </p:spPr>
        <p:txBody>
          <a:bodyPr/>
          <a:lstStyle/>
          <a:p>
            <a:pPr lvl="0">
              <a:defRPr sz="1800"/>
            </a:pPr>
            <a:r>
              <a:rPr sz="5625" dirty="0"/>
              <a:t>Delete</a:t>
            </a:r>
          </a:p>
        </p:txBody>
      </p:sp>
      <p:sp>
        <p:nvSpPr>
          <p:cNvPr id="52" name="Shape 52"/>
          <p:cNvSpPr>
            <a:spLocks noGrp="1"/>
          </p:cNvSpPr>
          <p:nvPr>
            <p:ph type="body" idx="1"/>
          </p:nvPr>
        </p:nvSpPr>
        <p:spPr>
          <a:xfrm>
            <a:off x="610885" y="2521463"/>
            <a:ext cx="8306769" cy="3670089"/>
          </a:xfrm>
          <a:prstGeom prst="rect">
            <a:avLst/>
          </a:prstGeom>
        </p:spPr>
        <p:txBody>
          <a:bodyPr>
            <a:noAutofit/>
          </a:bodyPr>
          <a:lstStyle/>
          <a:p>
            <a:pPr lvl="0" algn="l">
              <a:defRPr sz="1800"/>
            </a:pPr>
            <a:r>
              <a:rPr lang="en-US" sz="1687" dirty="0">
                <a:latin typeface="Courier New"/>
                <a:ea typeface="Courier New"/>
                <a:cs typeface="Courier New"/>
                <a:sym typeface="Courier New"/>
              </a:rPr>
              <a:t>Class </a:t>
            </a:r>
            <a:r>
              <a:rPr lang="en-US" sz="1687" dirty="0" err="1">
                <a:latin typeface="Courier New"/>
                <a:ea typeface="Courier New"/>
                <a:cs typeface="Courier New"/>
                <a:sym typeface="Courier New"/>
              </a:rPr>
              <a:t>LinkedList</a:t>
            </a:r>
            <a:r>
              <a:rPr lang="en-US" sz="1687" dirty="0">
                <a:latin typeface="Courier New"/>
                <a:ea typeface="Courier New"/>
                <a:cs typeface="Courier New"/>
                <a:sym typeface="Courier New"/>
              </a:rPr>
              <a:t>&lt;E&gt; {</a:t>
            </a:r>
          </a:p>
          <a:p>
            <a:pPr lvl="0" algn="l">
              <a:defRPr sz="1800"/>
            </a:pPr>
            <a:r>
              <a:rPr lang="en-US" sz="1687" dirty="0">
                <a:latin typeface="Courier New"/>
                <a:ea typeface="Courier New"/>
                <a:cs typeface="Courier New"/>
                <a:sym typeface="Courier New"/>
              </a:rPr>
              <a:t>	public void remove(</a:t>
            </a:r>
            <a:r>
              <a:rPr lang="en-US" sz="1687" dirty="0" err="1">
                <a:latin typeface="Courier New"/>
                <a:ea typeface="Courier New"/>
                <a:cs typeface="Courier New"/>
                <a:sym typeface="Courier New"/>
              </a:rPr>
              <a:t>ListNode</a:t>
            </a:r>
            <a:r>
              <a:rPr lang="en-US" sz="1687" dirty="0">
                <a:latin typeface="Courier New"/>
                <a:ea typeface="Courier New"/>
                <a:cs typeface="Courier New"/>
                <a:sym typeface="Courier New"/>
              </a:rPr>
              <a:t>&lt;E&gt; current) throws </a:t>
            </a:r>
            <a:r>
              <a:rPr lang="en-US" sz="1687" dirty="0" err="1">
                <a:latin typeface="Courier New"/>
                <a:ea typeface="Courier New"/>
                <a:cs typeface="Courier New"/>
                <a:sym typeface="Courier New"/>
              </a:rPr>
              <a:t>NoSuchElementException</a:t>
            </a:r>
            <a:r>
              <a:rPr lang="en-US" sz="1687" dirty="0">
                <a:latin typeface="Courier New"/>
                <a:ea typeface="Courier New"/>
                <a:cs typeface="Courier New"/>
                <a:sym typeface="Courier New"/>
              </a:rPr>
              <a:t> {		</a:t>
            </a:r>
          </a:p>
          <a:p>
            <a:pPr lvl="0" algn="l">
              <a:defRPr sz="1800"/>
            </a:pPr>
            <a:r>
              <a:rPr lang="en-US" sz="1687" dirty="0">
                <a:latin typeface="Courier New"/>
                <a:ea typeface="Courier New"/>
                <a:cs typeface="Courier New"/>
                <a:sym typeface="Courier New"/>
              </a:rPr>
              <a:t>		if (current == null) throw new </a:t>
            </a:r>
            <a:r>
              <a:rPr lang="en-US" sz="1687" dirty="0" err="1">
                <a:latin typeface="Courier New"/>
                <a:ea typeface="Courier New"/>
                <a:cs typeface="Courier New"/>
                <a:sym typeface="Courier New"/>
              </a:rPr>
              <a:t>NoSuchElementException</a:t>
            </a:r>
            <a:r>
              <a:rPr lang="en-US" sz="1687" dirty="0">
                <a:latin typeface="Courier New"/>
                <a:ea typeface="Courier New"/>
                <a:cs typeface="Courier New"/>
                <a:sym typeface="Courier New"/>
              </a:rPr>
              <a:t>("does not exist");	</a:t>
            </a:r>
          </a:p>
          <a:p>
            <a:pPr lvl="0" algn="l">
              <a:defRPr sz="1800"/>
            </a:pPr>
            <a:r>
              <a:rPr lang="en-US" sz="1687" dirty="0">
                <a:latin typeface="Courier New"/>
                <a:ea typeface="Courier New"/>
                <a:cs typeface="Courier New"/>
                <a:sym typeface="Courier New"/>
              </a:rPr>
              <a:t>	</a:t>
            </a:r>
          </a:p>
          <a:p>
            <a:pPr lvl="0" algn="l">
              <a:defRPr sz="1800"/>
            </a:pPr>
            <a:r>
              <a:rPr lang="en-US" sz="1687" dirty="0">
                <a:latin typeface="Courier New"/>
                <a:ea typeface="Courier New"/>
                <a:cs typeface="Courier New"/>
                <a:sym typeface="Courier New"/>
              </a:rPr>
              <a:t>		// find the player on the left of this player 		</a:t>
            </a:r>
          </a:p>
          <a:p>
            <a:pPr lvl="0" algn="l">
              <a:defRPr sz="1800"/>
            </a:pPr>
            <a:r>
              <a:rPr lang="en-US" sz="1687" dirty="0">
                <a:latin typeface="Courier New"/>
                <a:ea typeface="Courier New"/>
                <a:cs typeface="Courier New"/>
                <a:sym typeface="Courier New"/>
              </a:rPr>
              <a:t>		</a:t>
            </a:r>
            <a:r>
              <a:rPr lang="en-US" sz="1687" dirty="0" err="1">
                <a:latin typeface="Courier New"/>
                <a:ea typeface="Courier New"/>
                <a:cs typeface="Courier New"/>
                <a:sym typeface="Courier New"/>
              </a:rPr>
              <a:t>ListNode</a:t>
            </a:r>
            <a:r>
              <a:rPr lang="en-US" sz="1687" dirty="0">
                <a:latin typeface="Courier New"/>
                <a:ea typeface="Courier New"/>
                <a:cs typeface="Courier New"/>
                <a:sym typeface="Courier New"/>
              </a:rPr>
              <a:t>&lt;E&gt; pre = </a:t>
            </a:r>
            <a:r>
              <a:rPr lang="en-US" sz="1687" dirty="0" err="1">
                <a:latin typeface="Courier New"/>
                <a:ea typeface="Courier New"/>
                <a:cs typeface="Courier New"/>
                <a:sym typeface="Courier New"/>
              </a:rPr>
              <a:t>current.getNext</a:t>
            </a:r>
            <a:r>
              <a:rPr lang="en-US" sz="1687" dirty="0">
                <a:latin typeface="Courier New"/>
                <a:ea typeface="Courier New"/>
                <a:cs typeface="Courier New"/>
                <a:sym typeface="Courier New"/>
              </a:rPr>
              <a:t>();		</a:t>
            </a:r>
          </a:p>
          <a:p>
            <a:pPr lvl="0" algn="l">
              <a:defRPr sz="1800"/>
            </a:pPr>
            <a:r>
              <a:rPr lang="en-US" sz="1687" dirty="0">
                <a:latin typeface="Courier New"/>
                <a:ea typeface="Courier New"/>
                <a:cs typeface="Courier New"/>
                <a:sym typeface="Courier New"/>
              </a:rPr>
              <a:t>		while (</a:t>
            </a:r>
            <a:r>
              <a:rPr lang="en-US" sz="1687" dirty="0" err="1">
                <a:latin typeface="Courier New"/>
                <a:ea typeface="Courier New"/>
                <a:cs typeface="Courier New"/>
                <a:sym typeface="Courier New"/>
              </a:rPr>
              <a:t>pre.getNext</a:t>
            </a:r>
            <a:r>
              <a:rPr lang="en-US" sz="1687" dirty="0">
                <a:latin typeface="Courier New"/>
                <a:ea typeface="Courier New"/>
                <a:cs typeface="Courier New"/>
                <a:sym typeface="Courier New"/>
              </a:rPr>
              <a:t>() != current) pre = </a:t>
            </a:r>
            <a:r>
              <a:rPr lang="en-US" sz="1687" dirty="0" err="1">
                <a:latin typeface="Courier New"/>
                <a:ea typeface="Courier New"/>
                <a:cs typeface="Courier New"/>
                <a:sym typeface="Courier New"/>
              </a:rPr>
              <a:t>pre.getNext</a:t>
            </a:r>
            <a:r>
              <a:rPr lang="en-US" sz="1687" dirty="0">
                <a:latin typeface="Courier New"/>
                <a:ea typeface="Courier New"/>
                <a:cs typeface="Courier New"/>
                <a:sym typeface="Courier New"/>
              </a:rPr>
              <a:t>();</a:t>
            </a:r>
          </a:p>
          <a:p>
            <a:pPr lvl="0" algn="l">
              <a:defRPr sz="1800"/>
            </a:pPr>
            <a:endParaRPr lang="en-US" sz="1687" dirty="0">
              <a:latin typeface="Courier New"/>
              <a:ea typeface="Courier New"/>
              <a:cs typeface="Courier New"/>
              <a:sym typeface="Courier New"/>
            </a:endParaRPr>
          </a:p>
          <a:p>
            <a:pPr lvl="0" algn="l">
              <a:defRPr sz="1800"/>
            </a:pPr>
            <a:r>
              <a:rPr lang="en-US" sz="1687" dirty="0">
                <a:latin typeface="Courier New"/>
                <a:ea typeface="Courier New"/>
                <a:cs typeface="Courier New"/>
                <a:sym typeface="Courier New"/>
              </a:rPr>
              <a:t>		</a:t>
            </a:r>
            <a:r>
              <a:rPr lang="en-US" sz="1687" dirty="0" err="1">
                <a:latin typeface="Courier New"/>
                <a:ea typeface="Courier New"/>
                <a:cs typeface="Courier New"/>
                <a:sym typeface="Courier New"/>
              </a:rPr>
              <a:t>pre.setNext</a:t>
            </a:r>
            <a:r>
              <a:rPr lang="en-US" sz="1687" dirty="0">
                <a:latin typeface="Courier New"/>
                <a:ea typeface="Courier New"/>
                <a:cs typeface="Courier New"/>
                <a:sym typeface="Courier New"/>
              </a:rPr>
              <a:t>(</a:t>
            </a:r>
            <a:r>
              <a:rPr lang="en-US" sz="1687" dirty="0" err="1">
                <a:latin typeface="Courier New"/>
                <a:ea typeface="Courier New"/>
                <a:cs typeface="Courier New"/>
                <a:sym typeface="Courier New"/>
              </a:rPr>
              <a:t>current.getNext</a:t>
            </a:r>
            <a:r>
              <a:rPr lang="en-US" sz="1687" dirty="0">
                <a:latin typeface="Courier New"/>
                <a:ea typeface="Courier New"/>
                <a:cs typeface="Courier New"/>
                <a:sym typeface="Courier New"/>
              </a:rPr>
              <a:t>());	</a:t>
            </a:r>
          </a:p>
          <a:p>
            <a:pPr lvl="0" algn="l">
              <a:defRPr sz="1800"/>
            </a:pPr>
            <a:r>
              <a:rPr lang="en-US" sz="1687" dirty="0">
                <a:latin typeface="Courier New"/>
                <a:ea typeface="Courier New"/>
                <a:cs typeface="Courier New"/>
                <a:sym typeface="Courier New"/>
              </a:rPr>
              <a:t>	}</a:t>
            </a:r>
          </a:p>
          <a:p>
            <a:pPr lvl="0" algn="l">
              <a:defRPr sz="1800"/>
            </a:pPr>
            <a:r>
              <a:rPr lang="en-US" sz="1687" dirty="0">
                <a:latin typeface="Courier New"/>
                <a:ea typeface="Courier New"/>
                <a:cs typeface="Courier New"/>
                <a:sym typeface="Courier New"/>
              </a:rPr>
              <a:t>}</a:t>
            </a:r>
            <a:endParaRPr sz="1687" dirty="0">
              <a:latin typeface="Courier New"/>
              <a:ea typeface="Courier New"/>
              <a:cs typeface="Courier New"/>
              <a:sym typeface="Courier New"/>
            </a:endParaRPr>
          </a:p>
        </p:txBody>
      </p:sp>
      <p:sp>
        <p:nvSpPr>
          <p:cNvPr id="53" name="Shape 53"/>
          <p:cNvSpPr/>
          <p:nvPr/>
        </p:nvSpPr>
        <p:spPr>
          <a:xfrm>
            <a:off x="736471" y="1416342"/>
            <a:ext cx="7358063" cy="110512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lvl1pPr defTabSz="344677">
              <a:defRPr sz="4719"/>
            </a:lvl1pPr>
          </a:lstStyle>
          <a:p>
            <a:pPr eaLnBrk="0" fontAlgn="base" hangingPunct="0">
              <a:spcBef>
                <a:spcPct val="0"/>
              </a:spcBef>
              <a:spcAft>
                <a:spcPct val="0"/>
              </a:spcAft>
              <a:defRPr sz="1800"/>
            </a:pPr>
            <a:r>
              <a:rPr sz="3318" dirty="0">
                <a:solidFill>
                  <a:prstClr val="black"/>
                </a:solidFill>
                <a:latin typeface="Tahoma" charset="0"/>
              </a:rPr>
              <a:t>need the person on the left for pointer changing</a:t>
            </a:r>
          </a:p>
        </p:txBody>
      </p:sp>
    </p:spTree>
    <p:extLst>
      <p:ext uri="{BB962C8B-B14F-4D97-AF65-F5344CB8AC3E}">
        <p14:creationId xmlns:p14="http://schemas.microsoft.com/office/powerpoint/2010/main" val="8502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340929" y="1653850"/>
            <a:ext cx="2292440" cy="2292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Shape 1"/>
          <p:cNvSpPr txBox="1"/>
          <p:nvPr/>
        </p:nvSpPr>
        <p:spPr>
          <a:xfrm>
            <a:off x="914760" y="465011"/>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What you will need in order to ease the process:</a:t>
            </a:r>
            <a:endParaRPr lang="en-US" sz="2800" spc="-1" dirty="0">
              <a:solidFill>
                <a:srgbClr val="FF0000"/>
              </a:solidFill>
              <a:uFill>
                <a:solidFill>
                  <a:srgbClr val="FFFFFF"/>
                </a:solidFill>
              </a:uFill>
              <a:latin typeface="+mj-lt"/>
            </a:endParaRPr>
          </a:p>
        </p:txBody>
      </p:sp>
      <p:sp>
        <p:nvSpPr>
          <p:cNvPr id="6" name="TextBox 5"/>
          <p:cNvSpPr txBox="1"/>
          <p:nvPr/>
        </p:nvSpPr>
        <p:spPr>
          <a:xfrm>
            <a:off x="3729705" y="3072552"/>
            <a:ext cx="1579279" cy="646331"/>
          </a:xfrm>
          <a:prstGeom prst="rect">
            <a:avLst/>
          </a:prstGeom>
          <a:noFill/>
        </p:spPr>
        <p:txBody>
          <a:bodyPr wrap="none" rtlCol="0">
            <a:spAutoFit/>
          </a:bodyPr>
          <a:lstStyle/>
          <a:p>
            <a:pPr algn="ctr"/>
            <a:r>
              <a:rPr lang="en-US" dirty="0" err="1" smtClean="0">
                <a:solidFill>
                  <a:schemeClr val="bg1"/>
                </a:solidFill>
                <a:latin typeface="Trebuchet MS" charset="0"/>
                <a:ea typeface="Trebuchet MS" charset="0"/>
                <a:cs typeface="Trebuchet MS" charset="0"/>
              </a:rPr>
              <a:t>LinkedList</a:t>
            </a:r>
            <a:r>
              <a:rPr lang="en-US" dirty="0" smtClean="0">
                <a:solidFill>
                  <a:schemeClr val="bg1"/>
                </a:solidFill>
                <a:latin typeface="Trebuchet MS" charset="0"/>
                <a:ea typeface="Trebuchet MS" charset="0"/>
                <a:cs typeface="Trebuchet MS" charset="0"/>
              </a:rPr>
              <a:t> of </a:t>
            </a:r>
          </a:p>
          <a:p>
            <a:pPr algn="ctr"/>
            <a:r>
              <a:rPr lang="en-US" dirty="0" smtClean="0">
                <a:solidFill>
                  <a:schemeClr val="bg1"/>
                </a:solidFill>
                <a:latin typeface="Trebuchet MS" charset="0"/>
                <a:ea typeface="Trebuchet MS" charset="0"/>
                <a:cs typeface="Trebuchet MS" charset="0"/>
              </a:rPr>
              <a:t>Participants</a:t>
            </a:r>
          </a:p>
        </p:txBody>
      </p:sp>
      <p:sp>
        <p:nvSpPr>
          <p:cNvPr id="13" name="TextBox 12"/>
          <p:cNvSpPr txBox="1"/>
          <p:nvPr/>
        </p:nvSpPr>
        <p:spPr>
          <a:xfrm>
            <a:off x="1455907" y="4389526"/>
            <a:ext cx="6346354" cy="584775"/>
          </a:xfrm>
          <a:prstGeom prst="rect">
            <a:avLst/>
          </a:prstGeom>
          <a:noFill/>
        </p:spPr>
        <p:txBody>
          <a:bodyPr wrap="none" rtlCol="0">
            <a:spAutoFit/>
          </a:bodyPr>
          <a:lstStyle/>
          <a:p>
            <a:pPr algn="ctr"/>
            <a:r>
              <a:rPr lang="en-US" sz="3200" dirty="0" smtClean="0"/>
              <a:t>Be familiar with </a:t>
            </a:r>
            <a:r>
              <a:rPr lang="en-US" sz="3200" dirty="0" smtClean="0">
                <a:solidFill>
                  <a:srgbClr val="00B050"/>
                </a:solidFill>
              </a:rPr>
              <a:t>Java’s </a:t>
            </a:r>
            <a:r>
              <a:rPr lang="en-US" sz="3200" dirty="0" err="1" smtClean="0">
                <a:solidFill>
                  <a:srgbClr val="00B050"/>
                </a:solidFill>
              </a:rPr>
              <a:t>LinkedList</a:t>
            </a:r>
            <a:r>
              <a:rPr lang="en-US" sz="3200" dirty="0" smtClean="0">
                <a:solidFill>
                  <a:srgbClr val="00B050"/>
                </a:solidFill>
              </a:rPr>
              <a:t> API</a:t>
            </a:r>
            <a:r>
              <a:rPr lang="en-US" sz="3200" dirty="0" smtClean="0"/>
              <a:t>!</a:t>
            </a:r>
            <a:endParaRPr lang="en-US" sz="32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pic>
        <p:nvPicPr>
          <p:cNvPr id="7" name="Picture 6"/>
          <p:cNvPicPr>
            <a:picLocks noChangeAspect="1"/>
          </p:cNvPicPr>
          <p:nvPr/>
        </p:nvPicPr>
        <p:blipFill>
          <a:blip r:embed="rId2"/>
          <a:stretch>
            <a:fillRect/>
          </a:stretch>
        </p:blipFill>
        <p:spPr>
          <a:xfrm flipV="1">
            <a:off x="3688659" y="2296174"/>
            <a:ext cx="1596980" cy="503895"/>
          </a:xfrm>
          <a:prstGeom prst="rect">
            <a:avLst/>
          </a:prstGeom>
        </p:spPr>
      </p:pic>
      <p:sp>
        <p:nvSpPr>
          <p:cNvPr id="9" name="Rectangle 8"/>
          <p:cNvSpPr/>
          <p:nvPr/>
        </p:nvSpPr>
        <p:spPr>
          <a:xfrm>
            <a:off x="1401626" y="5794315"/>
            <a:ext cx="6742090" cy="369332"/>
          </a:xfrm>
          <a:prstGeom prst="rect">
            <a:avLst/>
          </a:prstGeom>
        </p:spPr>
        <p:txBody>
          <a:bodyPr wrap="square">
            <a:spAutoFit/>
          </a:bodyPr>
          <a:lstStyle/>
          <a:p>
            <a:r>
              <a:rPr lang="en-US" dirty="0"/>
              <a:t>https://</a:t>
            </a:r>
            <a:r>
              <a:rPr lang="en-US" dirty="0" err="1"/>
              <a:t>docs.oracle.com</a:t>
            </a:r>
            <a:r>
              <a:rPr lang="en-US" dirty="0"/>
              <a:t>/</a:t>
            </a:r>
            <a:r>
              <a:rPr lang="en-US" dirty="0" err="1"/>
              <a:t>javase</a:t>
            </a:r>
            <a:r>
              <a:rPr lang="en-US" dirty="0"/>
              <a:t>/7/docs/</a:t>
            </a:r>
            <a:r>
              <a:rPr lang="en-US" dirty="0" err="1"/>
              <a:t>api</a:t>
            </a:r>
            <a:r>
              <a:rPr lang="en-US" dirty="0"/>
              <a:t>/java/</a:t>
            </a:r>
            <a:r>
              <a:rPr lang="en-US" dirty="0" err="1"/>
              <a:t>util</a:t>
            </a:r>
            <a:r>
              <a:rPr lang="en-US" dirty="0"/>
              <a:t>/</a:t>
            </a:r>
            <a:r>
              <a:rPr lang="en-US" dirty="0" err="1"/>
              <a:t>LinkedList.html</a:t>
            </a:r>
            <a:endParaRPr lang="en-US"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41</a:t>
            </a:fld>
            <a:endParaRPr lang="en-US"/>
          </a:p>
        </p:txBody>
      </p:sp>
    </p:spTree>
    <p:extLst>
      <p:ext uri="{BB962C8B-B14F-4D97-AF65-F5344CB8AC3E}">
        <p14:creationId xmlns:p14="http://schemas.microsoft.com/office/powerpoint/2010/main" val="4161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3"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372529" y="1155075"/>
            <a:ext cx="8229240" cy="4133850"/>
          </a:xfrm>
          <a:prstGeom prst="rect">
            <a:avLst/>
          </a:prstGeom>
          <a:noFill/>
          <a:ln>
            <a:noFill/>
          </a:ln>
        </p:spPr>
        <p:txBody>
          <a:bodyPr lIns="90000" tIns="45000" rIns="90000" bIns="45000"/>
          <a:lstStyle/>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Read all participant’s name. </a:t>
            </a:r>
            <a:r>
              <a:rPr lang="en-US" sz="2800" spc="-1" dirty="0" smtClean="0">
                <a:solidFill>
                  <a:srgbClr val="00B050"/>
                </a:solidFill>
                <a:uFill>
                  <a:solidFill>
                    <a:srgbClr val="FFFFFF"/>
                  </a:solidFill>
                </a:uFill>
                <a:latin typeface="+mj-lt"/>
              </a:rPr>
              <a:t>Create</a:t>
            </a:r>
            <a:r>
              <a:rPr lang="en-US" sz="2800" spc="-1" dirty="0" smtClean="0">
                <a:uFill>
                  <a:solidFill>
                    <a:srgbClr val="FFFFFF"/>
                  </a:solidFill>
                </a:uFill>
                <a:latin typeface="+mj-lt"/>
              </a:rPr>
              <a:t> new participants each time, each with 0 received balls.</a:t>
            </a:r>
            <a:endParaRPr lang="en-US" sz="2800" spc="-1" dirty="0" smtClean="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endParaRPr lang="en-US" sz="2800" spc="-1" dirty="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Determine the next player who received the ball by </a:t>
            </a:r>
            <a:r>
              <a:rPr lang="en-US" sz="2800" spc="-1" dirty="0" smtClean="0">
                <a:solidFill>
                  <a:srgbClr val="00B050"/>
                </a:solidFill>
                <a:uFill>
                  <a:solidFill>
                    <a:srgbClr val="FFFFFF"/>
                  </a:solidFill>
                </a:uFill>
                <a:latin typeface="+mj-lt"/>
              </a:rPr>
              <a:t>calculating the index </a:t>
            </a:r>
            <a:r>
              <a:rPr lang="en-US" sz="2800" spc="-1" dirty="0" smtClean="0">
                <a:solidFill>
                  <a:srgbClr val="000000"/>
                </a:solidFill>
                <a:uFill>
                  <a:solidFill>
                    <a:srgbClr val="FFFFFF"/>
                  </a:solidFill>
                </a:uFill>
                <a:latin typeface="+mj-lt"/>
              </a:rPr>
              <a:t>based on the number of passes.</a:t>
            </a:r>
          </a:p>
          <a:p>
            <a:pPr marL="731520" lvl="1" indent="-273960" algn="just">
              <a:buClr>
                <a:srgbClr val="4F81BD"/>
              </a:buClr>
              <a:buSzPct val="76000"/>
              <a:buFont typeface="Wingdings 3" charset="2"/>
              <a:buChar char=""/>
            </a:pPr>
            <a:r>
              <a:rPr lang="en-US" sz="2800" spc="-1" dirty="0" smtClean="0">
                <a:solidFill>
                  <a:srgbClr val="000000"/>
                </a:solidFill>
                <a:uFill>
                  <a:solidFill>
                    <a:srgbClr val="FFFFFF"/>
                  </a:solidFill>
                </a:uFill>
                <a:latin typeface="+mj-lt"/>
              </a:rPr>
              <a:t>The importance of the </a:t>
            </a:r>
            <a:r>
              <a:rPr lang="en-US" sz="2800" spc="-1" dirty="0" smtClean="0">
                <a:solidFill>
                  <a:srgbClr val="00B050"/>
                </a:solidFill>
                <a:uFill>
                  <a:solidFill>
                    <a:srgbClr val="FFFFFF"/>
                  </a:solidFill>
                </a:uFill>
                <a:latin typeface="+mj-lt"/>
              </a:rPr>
              <a:t>modulo operator (%)</a:t>
            </a:r>
          </a:p>
          <a:p>
            <a:pPr marL="360" algn="just">
              <a:lnSpc>
                <a:spcPct val="100000"/>
              </a:lnSpc>
              <a:buClr>
                <a:srgbClr val="4F81BD"/>
              </a:buClr>
              <a:buSzPct val="76000"/>
            </a:pPr>
            <a:endParaRPr lang="en-US" sz="2800" spc="-1" dirty="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Determine whether to </a:t>
            </a:r>
            <a:r>
              <a:rPr lang="en-US" sz="2800" b="1" spc="-1" dirty="0" smtClean="0">
                <a:solidFill>
                  <a:srgbClr val="00B050"/>
                </a:solidFill>
                <a:uFill>
                  <a:solidFill>
                    <a:srgbClr val="FFFFFF"/>
                  </a:solidFill>
                </a:uFill>
                <a:latin typeface="+mj-lt"/>
              </a:rPr>
              <a:t>swap</a:t>
            </a:r>
            <a:r>
              <a:rPr lang="en-US" sz="2800" b="1" spc="-1" dirty="0" smtClean="0">
                <a:solidFill>
                  <a:srgbClr val="000000"/>
                </a:solidFill>
                <a:uFill>
                  <a:solidFill>
                    <a:srgbClr val="FFFFFF"/>
                  </a:solidFill>
                </a:uFill>
                <a:latin typeface="+mj-lt"/>
              </a:rPr>
              <a:t> </a:t>
            </a:r>
            <a:r>
              <a:rPr lang="en-US" sz="2800" spc="-1" dirty="0" smtClean="0">
                <a:solidFill>
                  <a:srgbClr val="000000"/>
                </a:solidFill>
                <a:uFill>
                  <a:solidFill>
                    <a:srgbClr val="FFFFFF"/>
                  </a:solidFill>
                </a:uFill>
                <a:latin typeface="+mj-lt"/>
              </a:rPr>
              <a:t>or </a:t>
            </a:r>
            <a:r>
              <a:rPr lang="en-US" sz="2800" b="1" spc="-1" dirty="0" smtClean="0">
                <a:solidFill>
                  <a:srgbClr val="00B050"/>
                </a:solidFill>
                <a:uFill>
                  <a:solidFill>
                    <a:srgbClr val="FFFFFF"/>
                  </a:solidFill>
                </a:uFill>
                <a:latin typeface="+mj-lt"/>
              </a:rPr>
              <a:t>remove</a:t>
            </a:r>
            <a:r>
              <a:rPr lang="en-US" sz="2800" spc="-1" dirty="0" smtClean="0">
                <a:solidFill>
                  <a:srgbClr val="00B050"/>
                </a:solidFill>
                <a:uFill>
                  <a:solidFill>
                    <a:srgbClr val="FFFFFF"/>
                  </a:solidFill>
                </a:uFill>
                <a:latin typeface="+mj-lt"/>
              </a:rPr>
              <a:t> </a:t>
            </a:r>
            <a:r>
              <a:rPr lang="en-US" sz="2800" spc="-1" dirty="0" smtClean="0">
                <a:solidFill>
                  <a:srgbClr val="000000"/>
                </a:solidFill>
                <a:uFill>
                  <a:solidFill>
                    <a:srgbClr val="FFFFFF"/>
                  </a:solidFill>
                </a:uFill>
                <a:latin typeface="+mj-lt"/>
              </a:rPr>
              <a:t>that player.</a:t>
            </a:r>
            <a:endParaRPr lang="en-US" sz="2800" spc="-1" dirty="0">
              <a:solidFill>
                <a:srgbClr val="FF0000"/>
              </a:solidFill>
              <a:uFill>
                <a:solidFill>
                  <a:srgbClr val="FFFFFF"/>
                </a:solidFill>
              </a:uFill>
              <a:latin typeface="+mj-lt"/>
            </a:endParaRPr>
          </a:p>
        </p:txBody>
      </p:sp>
      <p:sp>
        <p:nvSpPr>
          <p:cNvPr id="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5" name="Slide Number Placeholder 4"/>
          <p:cNvSpPr>
            <a:spLocks noGrp="1"/>
          </p:cNvSpPr>
          <p:nvPr>
            <p:ph type="sldNum" sz="quarter" idx="12"/>
          </p:nvPr>
        </p:nvSpPr>
        <p:spPr/>
        <p:txBody>
          <a:bodyPr/>
          <a:lstStyle/>
          <a:p>
            <a:fld id="{835E20A1-CA8B-C44B-AF3A-EA9FF10691F4}" type="slidenum">
              <a:rPr lang="en-US" smtClean="0"/>
              <a:pPr/>
              <a:t>42</a:t>
            </a:fld>
            <a:endParaRPr lang="en-US"/>
          </a:p>
        </p:txBody>
      </p:sp>
    </p:spTree>
    <p:extLst>
      <p:ext uri="{BB962C8B-B14F-4D97-AF65-F5344CB8AC3E}">
        <p14:creationId xmlns:p14="http://schemas.microsoft.com/office/powerpoint/2010/main" val="209651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463640" y="399931"/>
            <a:ext cx="10340967"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Exercise: Determine the player who receives the ball!</a:t>
            </a:r>
            <a:endParaRPr lang="en-US" sz="2800" spc="-1" dirty="0">
              <a:solidFill>
                <a:srgbClr val="FF0000"/>
              </a:solidFill>
              <a:uFill>
                <a:solidFill>
                  <a:srgbClr val="FFFFFF"/>
                </a:solidFill>
              </a:uFill>
              <a:latin typeface="+mj-lt"/>
            </a:endParaRPr>
          </a:p>
        </p:txBody>
      </p:sp>
      <p:sp>
        <p:nvSpPr>
          <p:cNvPr id="4" name="Rectangle 3"/>
          <p:cNvSpPr/>
          <p:nvPr/>
        </p:nvSpPr>
        <p:spPr>
          <a:xfrm>
            <a:off x="631065" y="1378040"/>
            <a:ext cx="2009104" cy="2009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Start: 1</a:t>
            </a:r>
          </a:p>
          <a:p>
            <a:pPr algn="ctr"/>
            <a:r>
              <a:rPr lang="en-US" sz="3200" dirty="0" smtClean="0"/>
              <a:t>Passes: 2</a:t>
            </a:r>
          </a:p>
          <a:p>
            <a:pPr algn="ctr"/>
            <a:r>
              <a:rPr lang="en-US" sz="3200" dirty="0" smtClean="0"/>
              <a:t>Players: 3</a:t>
            </a:r>
            <a:endParaRPr lang="en-US" sz="3200" dirty="0"/>
          </a:p>
        </p:txBody>
      </p:sp>
      <p:sp>
        <p:nvSpPr>
          <p:cNvPr id="5" name="Rectangle 4"/>
          <p:cNvSpPr/>
          <p:nvPr/>
        </p:nvSpPr>
        <p:spPr>
          <a:xfrm>
            <a:off x="631065" y="3387144"/>
            <a:ext cx="2009104" cy="605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3</a:t>
            </a:r>
          </a:p>
        </p:txBody>
      </p:sp>
      <p:sp>
        <p:nvSpPr>
          <p:cNvPr id="6" name="Rectangle 5"/>
          <p:cNvSpPr/>
          <p:nvPr/>
        </p:nvSpPr>
        <p:spPr>
          <a:xfrm>
            <a:off x="3243330" y="1378040"/>
            <a:ext cx="2009104" cy="2009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Start: 1</a:t>
            </a:r>
          </a:p>
          <a:p>
            <a:pPr algn="ctr"/>
            <a:r>
              <a:rPr lang="en-US" sz="3200" dirty="0" smtClean="0"/>
              <a:t>Passes: 6</a:t>
            </a:r>
          </a:p>
          <a:p>
            <a:pPr algn="ctr"/>
            <a:r>
              <a:rPr lang="en-US" sz="3200" dirty="0" smtClean="0"/>
              <a:t>Players: 5</a:t>
            </a:r>
            <a:endParaRPr lang="en-US" sz="3200" dirty="0"/>
          </a:p>
        </p:txBody>
      </p:sp>
      <p:sp>
        <p:nvSpPr>
          <p:cNvPr id="7" name="Rectangle 6"/>
          <p:cNvSpPr/>
          <p:nvPr/>
        </p:nvSpPr>
        <p:spPr>
          <a:xfrm>
            <a:off x="3243330" y="3387144"/>
            <a:ext cx="2009104" cy="605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2</a:t>
            </a:r>
            <a:endParaRPr lang="en-US" sz="3600" dirty="0">
              <a:solidFill>
                <a:schemeClr val="tx1"/>
              </a:solidFill>
            </a:endParaRPr>
          </a:p>
        </p:txBody>
      </p:sp>
      <p:sp>
        <p:nvSpPr>
          <p:cNvPr id="8" name="Rectangle 7"/>
          <p:cNvSpPr/>
          <p:nvPr/>
        </p:nvSpPr>
        <p:spPr>
          <a:xfrm>
            <a:off x="5855595" y="1378040"/>
            <a:ext cx="2009104" cy="2009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Start: 1</a:t>
            </a:r>
          </a:p>
          <a:p>
            <a:pPr algn="ctr"/>
            <a:r>
              <a:rPr lang="en-US" sz="3200" dirty="0" smtClean="0"/>
              <a:t>Passes: 5</a:t>
            </a:r>
          </a:p>
          <a:p>
            <a:pPr algn="ctr"/>
            <a:r>
              <a:rPr lang="en-US" sz="3200" dirty="0" smtClean="0"/>
              <a:t>Players: 5</a:t>
            </a:r>
            <a:endParaRPr lang="en-US" sz="3200" dirty="0"/>
          </a:p>
        </p:txBody>
      </p:sp>
      <p:sp>
        <p:nvSpPr>
          <p:cNvPr id="9" name="Rectangle 8"/>
          <p:cNvSpPr/>
          <p:nvPr/>
        </p:nvSpPr>
        <p:spPr>
          <a:xfrm>
            <a:off x="5855595" y="3387144"/>
            <a:ext cx="2009104" cy="605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1</a:t>
            </a:r>
            <a:endParaRPr lang="en-US" sz="3600" dirty="0">
              <a:solidFill>
                <a:schemeClr val="tx1"/>
              </a:solidFill>
            </a:endParaRPr>
          </a:p>
        </p:txBody>
      </p:sp>
      <p:sp>
        <p:nvSpPr>
          <p:cNvPr id="12" name="Rounded Rectangle 11"/>
          <p:cNvSpPr/>
          <p:nvPr/>
        </p:nvSpPr>
        <p:spPr>
          <a:xfrm>
            <a:off x="746974" y="4488218"/>
            <a:ext cx="1893195" cy="14747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Receiving</a:t>
            </a:r>
          </a:p>
          <a:p>
            <a:pPr algn="ctr"/>
            <a:r>
              <a:rPr lang="en-US" sz="2800" dirty="0" smtClean="0"/>
              <a:t>Player</a:t>
            </a:r>
          </a:p>
          <a:p>
            <a:pPr algn="ctr"/>
            <a:r>
              <a:rPr lang="en-US" sz="2800" dirty="0" smtClean="0"/>
              <a:t>Index</a:t>
            </a:r>
            <a:endParaRPr lang="en-US" sz="2800" dirty="0"/>
          </a:p>
        </p:txBody>
      </p:sp>
      <p:sp>
        <p:nvSpPr>
          <p:cNvPr id="13" name="Rectangle 12"/>
          <p:cNvSpPr/>
          <p:nvPr/>
        </p:nvSpPr>
        <p:spPr>
          <a:xfrm>
            <a:off x="2820473" y="5026016"/>
            <a:ext cx="708338" cy="167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20473" y="5318976"/>
            <a:ext cx="708338" cy="167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707891" y="4803398"/>
            <a:ext cx="1075770" cy="83796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Initial</a:t>
            </a:r>
          </a:p>
          <a:p>
            <a:pPr algn="ctr"/>
            <a:r>
              <a:rPr lang="en-US" dirty="0" smtClean="0"/>
              <a:t>Player</a:t>
            </a:r>
          </a:p>
          <a:p>
            <a:pPr algn="ctr"/>
            <a:r>
              <a:rPr lang="en-US" dirty="0" smtClean="0"/>
              <a:t>Index</a:t>
            </a:r>
            <a:endParaRPr lang="en-US" dirty="0"/>
          </a:p>
        </p:txBody>
      </p:sp>
      <p:sp>
        <p:nvSpPr>
          <p:cNvPr id="16" name="Cross 15"/>
          <p:cNvSpPr/>
          <p:nvPr/>
        </p:nvSpPr>
        <p:spPr>
          <a:xfrm>
            <a:off x="4962741" y="4961200"/>
            <a:ext cx="499705" cy="499705"/>
          </a:xfrm>
          <a:prstGeom prst="plus">
            <a:avLst>
              <a:gd name="adj" fmla="val 421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634123" y="4803398"/>
            <a:ext cx="1075770" cy="83796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Number</a:t>
            </a:r>
          </a:p>
          <a:p>
            <a:pPr algn="ctr"/>
            <a:r>
              <a:rPr lang="en-US" dirty="0" smtClean="0"/>
              <a:t>Of</a:t>
            </a:r>
            <a:br>
              <a:rPr lang="en-US" dirty="0" smtClean="0"/>
            </a:br>
            <a:r>
              <a:rPr lang="en-US" dirty="0" smtClean="0"/>
              <a:t>Passes</a:t>
            </a:r>
            <a:endParaRPr lang="en-US" dirty="0"/>
          </a:p>
        </p:txBody>
      </p:sp>
      <p:sp>
        <p:nvSpPr>
          <p:cNvPr id="20" name="Double Bracket 19"/>
          <p:cNvSpPr/>
          <p:nvPr/>
        </p:nvSpPr>
        <p:spPr>
          <a:xfrm>
            <a:off x="3600484" y="4365938"/>
            <a:ext cx="3225318" cy="1635617"/>
          </a:xfrm>
          <a:prstGeom prst="bracketPair">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TextBox 20"/>
          <p:cNvSpPr txBox="1"/>
          <p:nvPr/>
        </p:nvSpPr>
        <p:spPr>
          <a:xfrm>
            <a:off x="6933209" y="4778061"/>
            <a:ext cx="625492" cy="830997"/>
          </a:xfrm>
          <a:prstGeom prst="rect">
            <a:avLst/>
          </a:prstGeom>
          <a:noFill/>
        </p:spPr>
        <p:txBody>
          <a:bodyPr wrap="none" rtlCol="0">
            <a:spAutoFit/>
          </a:bodyPr>
          <a:lstStyle/>
          <a:p>
            <a:r>
              <a:rPr lang="en-US" sz="4800" dirty="0" smtClean="0"/>
              <a:t>%</a:t>
            </a:r>
            <a:endParaRPr lang="en-US" sz="4800" dirty="0"/>
          </a:p>
        </p:txBody>
      </p:sp>
      <p:sp>
        <p:nvSpPr>
          <p:cNvPr id="22" name="Rounded Rectangle 21"/>
          <p:cNvSpPr/>
          <p:nvPr/>
        </p:nvSpPr>
        <p:spPr>
          <a:xfrm>
            <a:off x="7666108" y="4792067"/>
            <a:ext cx="1075770" cy="83796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Number</a:t>
            </a:r>
          </a:p>
          <a:p>
            <a:pPr algn="ctr"/>
            <a:r>
              <a:rPr lang="en-US" dirty="0" smtClean="0"/>
              <a:t>Of</a:t>
            </a:r>
            <a:br>
              <a:rPr lang="en-US" dirty="0" smtClean="0"/>
            </a:br>
            <a:r>
              <a:rPr lang="en-US" dirty="0" smtClean="0"/>
              <a:t>Players</a:t>
            </a:r>
            <a:endParaRPr lang="en-US" dirty="0"/>
          </a:p>
        </p:txBody>
      </p:sp>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43</a:t>
            </a:fld>
            <a:endParaRPr lang="en-US"/>
          </a:p>
        </p:txBody>
      </p:sp>
    </p:spTree>
    <p:extLst>
      <p:ext uri="{BB962C8B-B14F-4D97-AF65-F5344CB8AC3E}">
        <p14:creationId xmlns:p14="http://schemas.microsoft.com/office/powerpoint/2010/main" val="1845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dissolv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9" grpId="0" animBg="1"/>
      <p:bldP spid="20" grpId="0" animBg="1"/>
      <p:bldP spid="21"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24" name="Oval 23"/>
          <p:cNvSpPr/>
          <p:nvPr/>
        </p:nvSpPr>
        <p:spPr>
          <a:xfrm>
            <a:off x="1429970" y="557629"/>
            <a:ext cx="1460806" cy="14608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t>?</a:t>
            </a:r>
            <a:endParaRPr lang="en-US" sz="9600" dirty="0"/>
          </a:p>
        </p:txBody>
      </p:sp>
      <p:sp>
        <p:nvSpPr>
          <p:cNvPr id="10" name="Rectangle 9"/>
          <p:cNvSpPr/>
          <p:nvPr/>
        </p:nvSpPr>
        <p:spPr>
          <a:xfrm>
            <a:off x="3228939" y="826367"/>
            <a:ext cx="4196405"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How </a:t>
            </a:r>
            <a:r>
              <a:rPr lang="en-US" sz="5400" b="0" cap="none" spc="0" smtClean="0">
                <a:ln w="0"/>
                <a:solidFill>
                  <a:schemeClr val="accent1"/>
                </a:solidFill>
                <a:effectLst>
                  <a:outerShdw blurRad="38100" dist="25400" dir="5400000" algn="ctr" rotWithShape="0">
                    <a:srgbClr val="6E747A">
                      <a:alpha val="43000"/>
                    </a:srgbClr>
                  </a:outerShdw>
                </a:effectLst>
              </a:rPr>
              <a:t>to Swap?</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TextShape 1"/>
          <p:cNvSpPr txBox="1"/>
          <p:nvPr/>
        </p:nvSpPr>
        <p:spPr>
          <a:xfrm>
            <a:off x="372529" y="2261541"/>
            <a:ext cx="8229240" cy="4133850"/>
          </a:xfrm>
          <a:prstGeom prst="rect">
            <a:avLst/>
          </a:prstGeom>
          <a:noFill/>
          <a:ln>
            <a:noFill/>
          </a:ln>
        </p:spPr>
        <p:txBody>
          <a:bodyPr lIns="90000" tIns="45000" rIns="90000" bIns="45000"/>
          <a:lstStyle/>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Remove both players (the starting player and the one who receives the ball) from the list.</a:t>
            </a:r>
          </a:p>
          <a:p>
            <a:pPr marL="360" algn="just">
              <a:lnSpc>
                <a:spcPct val="100000"/>
              </a:lnSpc>
              <a:buClr>
                <a:srgbClr val="4F81BD"/>
              </a:buClr>
              <a:buSzPct val="76000"/>
            </a:pPr>
            <a:endParaRPr lang="en-US" sz="2800" spc="-1" dirty="0" smtClean="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If </a:t>
            </a:r>
            <a:r>
              <a:rPr lang="en-US" sz="2800" spc="-1" dirty="0" err="1" smtClean="0">
                <a:solidFill>
                  <a:srgbClr val="000000"/>
                </a:solidFill>
                <a:uFill>
                  <a:solidFill>
                    <a:srgbClr val="FFFFFF"/>
                  </a:solidFill>
                </a:uFill>
                <a:latin typeface="Consolas" charset="0"/>
                <a:ea typeface="Consolas" charset="0"/>
                <a:cs typeface="Consolas" charset="0"/>
              </a:rPr>
              <a:t>startIndex</a:t>
            </a:r>
            <a:r>
              <a:rPr lang="en-US" sz="2800" spc="-1" dirty="0" smtClean="0">
                <a:solidFill>
                  <a:srgbClr val="000000"/>
                </a:solidFill>
                <a:uFill>
                  <a:solidFill>
                    <a:srgbClr val="FFFFFF"/>
                  </a:solidFill>
                </a:uFill>
                <a:latin typeface="+mj-lt"/>
              </a:rPr>
              <a:t> &lt; </a:t>
            </a:r>
            <a:r>
              <a:rPr lang="en-US" sz="2800" spc="-1" dirty="0" err="1" smtClean="0">
                <a:solidFill>
                  <a:srgbClr val="000000"/>
                </a:solidFill>
                <a:uFill>
                  <a:solidFill>
                    <a:srgbClr val="FFFFFF"/>
                  </a:solidFill>
                </a:uFill>
                <a:latin typeface="Consolas" charset="0"/>
                <a:ea typeface="Consolas" charset="0"/>
                <a:cs typeface="Consolas" charset="0"/>
              </a:rPr>
              <a:t>receiveIndex</a:t>
            </a:r>
            <a:r>
              <a:rPr lang="en-US" sz="2800" spc="-1" dirty="0" smtClean="0">
                <a:solidFill>
                  <a:srgbClr val="000000"/>
                </a:solidFill>
                <a:uFill>
                  <a:solidFill>
                    <a:srgbClr val="FFFFFF"/>
                  </a:solidFill>
                </a:uFill>
              </a:rPr>
              <a:t>, </a:t>
            </a:r>
            <a:r>
              <a:rPr lang="en-US" sz="2800" spc="-1" dirty="0" smtClean="0">
                <a:solidFill>
                  <a:srgbClr val="000000"/>
                </a:solidFill>
                <a:uFill>
                  <a:solidFill>
                    <a:srgbClr val="FFFFFF"/>
                  </a:solidFill>
                </a:uFill>
                <a:latin typeface="+mj-lt"/>
              </a:rPr>
              <a:t>then add the player who receive the ball first, then add the starting player.</a:t>
            </a:r>
          </a:p>
          <a:p>
            <a:pPr marL="360" algn="just">
              <a:lnSpc>
                <a:spcPct val="100000"/>
              </a:lnSpc>
              <a:buClr>
                <a:srgbClr val="4F81BD"/>
              </a:buClr>
              <a:buSzPct val="76000"/>
            </a:pPr>
            <a:endParaRPr lang="en-US" sz="2800" spc="-1" dirty="0" smtClean="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Otherwise, add the starting player first then add the receiving player.</a:t>
            </a:r>
            <a:endParaRPr lang="en-US" sz="2800" spc="-1" dirty="0">
              <a:solidFill>
                <a:srgbClr val="FF0000"/>
              </a:solidFill>
              <a:uFill>
                <a:solidFill>
                  <a:srgbClr val="FFFFFF"/>
                </a:solidFill>
              </a:uFill>
              <a:latin typeface="+mj-lt"/>
              <a:ea typeface="Consolas" charset="0"/>
              <a:cs typeface="Consolas" charset="0"/>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44</a:t>
            </a:fld>
            <a:endParaRPr lang="en-US"/>
          </a:p>
        </p:txBody>
      </p:sp>
    </p:spTree>
    <p:extLst>
      <p:ext uri="{BB962C8B-B14F-4D97-AF65-F5344CB8AC3E}">
        <p14:creationId xmlns:p14="http://schemas.microsoft.com/office/powerpoint/2010/main" val="30537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24" name="Oval 23"/>
          <p:cNvSpPr/>
          <p:nvPr/>
        </p:nvSpPr>
        <p:spPr>
          <a:xfrm>
            <a:off x="1429970" y="557629"/>
            <a:ext cx="1460806" cy="14608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t>?</a:t>
            </a:r>
            <a:endParaRPr lang="en-US" sz="9600" dirty="0"/>
          </a:p>
        </p:txBody>
      </p:sp>
      <p:sp>
        <p:nvSpPr>
          <p:cNvPr id="10" name="Rectangle 9"/>
          <p:cNvSpPr/>
          <p:nvPr/>
        </p:nvSpPr>
        <p:spPr>
          <a:xfrm>
            <a:off x="3266710" y="826367"/>
            <a:ext cx="4120872"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Where to Add</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TextShape 1"/>
          <p:cNvSpPr txBox="1"/>
          <p:nvPr/>
        </p:nvSpPr>
        <p:spPr>
          <a:xfrm>
            <a:off x="372529" y="2445143"/>
            <a:ext cx="8229240" cy="4133850"/>
          </a:xfrm>
          <a:prstGeom prst="rect">
            <a:avLst/>
          </a:prstGeom>
          <a:noFill/>
          <a:ln>
            <a:noFill/>
          </a:ln>
        </p:spPr>
        <p:txBody>
          <a:bodyPr lIns="90000" tIns="45000" rIns="90000" bIns="45000"/>
          <a:lstStyle/>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Add the starting player to the </a:t>
            </a:r>
            <a:r>
              <a:rPr lang="en-US" sz="2800" spc="-1" dirty="0" smtClean="0">
                <a:solidFill>
                  <a:srgbClr val="000000"/>
                </a:solidFill>
                <a:uFill>
                  <a:solidFill>
                    <a:srgbClr val="FFFFFF"/>
                  </a:solidFill>
                </a:uFill>
                <a:latin typeface="+mj-lt"/>
              </a:rPr>
              <a:t>receiving </a:t>
            </a:r>
            <a:r>
              <a:rPr lang="en-US" sz="2800" spc="-1" dirty="0" smtClean="0">
                <a:solidFill>
                  <a:srgbClr val="000000"/>
                </a:solidFill>
                <a:uFill>
                  <a:solidFill>
                    <a:srgbClr val="FFFFFF"/>
                  </a:solidFill>
                </a:uFill>
                <a:latin typeface="+mj-lt"/>
              </a:rPr>
              <a:t>player’s previous index</a:t>
            </a:r>
          </a:p>
          <a:p>
            <a:pPr marL="274320" indent="-273960" algn="just">
              <a:lnSpc>
                <a:spcPct val="100000"/>
              </a:lnSpc>
              <a:buClr>
                <a:srgbClr val="4F81BD"/>
              </a:buClr>
              <a:buSzPct val="76000"/>
              <a:buFont typeface="Wingdings 3" charset="2"/>
              <a:buChar char=""/>
            </a:pPr>
            <a:endParaRPr lang="en-US" sz="2800" spc="-1" dirty="0">
              <a:solidFill>
                <a:srgbClr val="000000"/>
              </a:solidFill>
              <a:uFill>
                <a:solidFill>
                  <a:srgbClr val="FFFFFF"/>
                </a:solidFill>
              </a:uFill>
              <a:latin typeface="+mj-lt"/>
              <a:ea typeface="Consolas" charset="0"/>
              <a:cs typeface="Consolas" charset="0"/>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Add the receiving player to the starting player’s previous index</a:t>
            </a:r>
          </a:p>
          <a:p>
            <a:pPr marL="360" algn="just">
              <a:lnSpc>
                <a:spcPct val="100000"/>
              </a:lnSpc>
              <a:buClr>
                <a:srgbClr val="4F81BD"/>
              </a:buClr>
              <a:buSzPct val="76000"/>
            </a:pPr>
            <a:endParaRPr lang="en-US" sz="2800" spc="-1" dirty="0">
              <a:solidFill>
                <a:srgbClr val="000000"/>
              </a:solidFill>
              <a:uFill>
                <a:solidFill>
                  <a:srgbClr val="FFFFFF"/>
                </a:solidFill>
              </a:uFill>
              <a:latin typeface="+mj-lt"/>
              <a:ea typeface="Consolas" charset="0"/>
              <a:cs typeface="Consolas" charset="0"/>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Order of adding back to the list matters!</a:t>
            </a:r>
            <a:endParaRPr lang="en-US" sz="2800" spc="-1" dirty="0">
              <a:solidFill>
                <a:srgbClr val="FF0000"/>
              </a:solidFill>
              <a:uFill>
                <a:solidFill>
                  <a:srgbClr val="FFFFFF"/>
                </a:solidFill>
              </a:uFill>
              <a:latin typeface="+mj-lt"/>
              <a:ea typeface="Consolas" charset="0"/>
              <a:cs typeface="Consolas" charset="0"/>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45</a:t>
            </a:fld>
            <a:endParaRPr lang="en-US"/>
          </a:p>
        </p:txBody>
      </p:sp>
    </p:spTree>
    <p:extLst>
      <p:ext uri="{BB962C8B-B14F-4D97-AF65-F5344CB8AC3E}">
        <p14:creationId xmlns:p14="http://schemas.microsoft.com/office/powerpoint/2010/main" val="8824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4" name="Oval 3"/>
          <p:cNvSpPr/>
          <p:nvPr/>
        </p:nvSpPr>
        <p:spPr>
          <a:xfrm>
            <a:off x="2215841"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B</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6" name="Oval 5"/>
          <p:cNvSpPr/>
          <p:nvPr/>
        </p:nvSpPr>
        <p:spPr>
          <a:xfrm>
            <a:off x="5688843"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D</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0" name="Rectangle 9"/>
          <p:cNvSpPr/>
          <p:nvPr/>
        </p:nvSpPr>
        <p:spPr>
          <a:xfrm>
            <a:off x="2504204" y="3684267"/>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2" name="Rectangle 11"/>
          <p:cNvSpPr/>
          <p:nvPr/>
        </p:nvSpPr>
        <p:spPr>
          <a:xfrm>
            <a:off x="5977206" y="3684265"/>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3</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4</a:t>
            </a:r>
            <a:endParaRPr lang="en-US" sz="28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16" name="Rectangle 15"/>
          <p:cNvSpPr/>
          <p:nvPr/>
        </p:nvSpPr>
        <p:spPr>
          <a:xfrm>
            <a:off x="2807867" y="4709331"/>
            <a:ext cx="3358564" cy="8757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Remove “B”</a:t>
            </a:r>
            <a:endParaRPr lang="en-US" sz="4400" dirty="0"/>
          </a:p>
        </p:txBody>
      </p:sp>
      <p:sp>
        <p:nvSpPr>
          <p:cNvPr id="17" name="Slide Number Placeholder 16"/>
          <p:cNvSpPr>
            <a:spLocks noGrp="1"/>
          </p:cNvSpPr>
          <p:nvPr>
            <p:ph type="sldNum" sz="quarter" idx="12"/>
          </p:nvPr>
        </p:nvSpPr>
        <p:spPr/>
        <p:txBody>
          <a:bodyPr/>
          <a:lstStyle/>
          <a:p>
            <a:fld id="{835E20A1-CA8B-C44B-AF3A-EA9FF10691F4}" type="slidenum">
              <a:rPr lang="en-US" smtClean="0"/>
              <a:pPr/>
              <a:t>46</a:t>
            </a:fld>
            <a:endParaRPr lang="en-US"/>
          </a:p>
        </p:txBody>
      </p:sp>
    </p:spTree>
    <p:extLst>
      <p:ext uri="{BB962C8B-B14F-4D97-AF65-F5344CB8AC3E}">
        <p14:creationId xmlns:p14="http://schemas.microsoft.com/office/powerpoint/2010/main" val="179662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6" name="Oval 5"/>
          <p:cNvSpPr/>
          <p:nvPr/>
        </p:nvSpPr>
        <p:spPr>
          <a:xfrm>
            <a:off x="5688843"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D</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12" name="Rectangle 11"/>
          <p:cNvSpPr/>
          <p:nvPr/>
        </p:nvSpPr>
        <p:spPr>
          <a:xfrm>
            <a:off x="5977206" y="3684265"/>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3</a:t>
            </a:r>
            <a:endParaRPr lang="en-US" sz="28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16" name="Rectangle 15"/>
          <p:cNvSpPr/>
          <p:nvPr/>
        </p:nvSpPr>
        <p:spPr>
          <a:xfrm>
            <a:off x="2807867" y="4709331"/>
            <a:ext cx="3358564" cy="8757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Remove “D”</a:t>
            </a:r>
            <a:endParaRPr lang="en-US" sz="4400"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47</a:t>
            </a:fld>
            <a:endParaRPr lang="en-US"/>
          </a:p>
        </p:txBody>
      </p:sp>
    </p:spTree>
    <p:extLst>
      <p:ext uri="{BB962C8B-B14F-4D97-AF65-F5344CB8AC3E}">
        <p14:creationId xmlns:p14="http://schemas.microsoft.com/office/powerpoint/2010/main" val="97545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4" name="TextBox 3"/>
          <p:cNvSpPr txBox="1"/>
          <p:nvPr/>
        </p:nvSpPr>
        <p:spPr>
          <a:xfrm>
            <a:off x="1344434" y="4932894"/>
            <a:ext cx="6634701" cy="523220"/>
          </a:xfrm>
          <a:prstGeom prst="rect">
            <a:avLst/>
          </a:prstGeom>
          <a:noFill/>
        </p:spPr>
        <p:txBody>
          <a:bodyPr wrap="none" rtlCol="0">
            <a:spAutoFit/>
          </a:bodyPr>
          <a:lstStyle/>
          <a:p>
            <a:r>
              <a:rPr lang="en-US" sz="2800" dirty="0" smtClean="0"/>
              <a:t>We want B to be index 3 and D to be index 1</a:t>
            </a:r>
            <a:endParaRPr lang="en-US" sz="2800" dirty="0"/>
          </a:p>
        </p:txBody>
      </p:sp>
      <p:sp>
        <p:nvSpPr>
          <p:cNvPr id="6" name="Slide Number Placeholder 5"/>
          <p:cNvSpPr>
            <a:spLocks noGrp="1"/>
          </p:cNvSpPr>
          <p:nvPr>
            <p:ph type="sldNum" sz="quarter" idx="12"/>
          </p:nvPr>
        </p:nvSpPr>
        <p:spPr/>
        <p:txBody>
          <a:bodyPr/>
          <a:lstStyle/>
          <a:p>
            <a:fld id="{835E20A1-CA8B-C44B-AF3A-EA9FF10691F4}" type="slidenum">
              <a:rPr lang="en-US" smtClean="0"/>
              <a:pPr/>
              <a:t>48</a:t>
            </a:fld>
            <a:endParaRPr lang="en-US"/>
          </a:p>
        </p:txBody>
      </p:sp>
    </p:spTree>
    <p:extLst>
      <p:ext uri="{BB962C8B-B14F-4D97-AF65-F5344CB8AC3E}">
        <p14:creationId xmlns:p14="http://schemas.microsoft.com/office/powerpoint/2010/main" val="56213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16" name="Rectangle 15"/>
          <p:cNvSpPr/>
          <p:nvPr/>
        </p:nvSpPr>
        <p:spPr>
          <a:xfrm>
            <a:off x="1943708" y="4709332"/>
            <a:ext cx="5086882" cy="8757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smtClean="0"/>
              <a:t>Insert “D” at index 1</a:t>
            </a:r>
            <a:endParaRPr lang="en-US" sz="4400"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49</a:t>
            </a:fld>
            <a:endParaRPr lang="en-US"/>
          </a:p>
        </p:txBody>
      </p:sp>
    </p:spTree>
    <p:extLst>
      <p:ext uri="{BB962C8B-B14F-4D97-AF65-F5344CB8AC3E}">
        <p14:creationId xmlns:p14="http://schemas.microsoft.com/office/powerpoint/2010/main" val="17906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67451958"/>
              </p:ext>
            </p:extLst>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5</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3013114" y="429804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78478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16" name="Rectangle 15"/>
          <p:cNvSpPr/>
          <p:nvPr/>
        </p:nvSpPr>
        <p:spPr>
          <a:xfrm>
            <a:off x="1943708" y="4709332"/>
            <a:ext cx="5086882" cy="8757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smtClean="0"/>
              <a:t>Insert “D” at index 1</a:t>
            </a:r>
            <a:endParaRPr lang="en-US" sz="4400" dirty="0"/>
          </a:p>
        </p:txBody>
      </p:sp>
      <p:sp>
        <p:nvSpPr>
          <p:cNvPr id="17" name="Oval 16"/>
          <p:cNvSpPr/>
          <p:nvPr/>
        </p:nvSpPr>
        <p:spPr>
          <a:xfrm>
            <a:off x="2215841"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D</a:t>
            </a:r>
            <a:endParaRPr lang="en-US" sz="4400" dirty="0"/>
          </a:p>
        </p:txBody>
      </p:sp>
      <p:sp>
        <p:nvSpPr>
          <p:cNvPr id="18" name="Rectangle 17"/>
          <p:cNvSpPr/>
          <p:nvPr/>
        </p:nvSpPr>
        <p:spPr>
          <a:xfrm>
            <a:off x="2504204" y="3684267"/>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50</a:t>
            </a:fld>
            <a:endParaRPr lang="en-US"/>
          </a:p>
        </p:txBody>
      </p:sp>
    </p:spTree>
    <p:extLst>
      <p:ext uri="{BB962C8B-B14F-4D97-AF65-F5344CB8AC3E}">
        <p14:creationId xmlns:p14="http://schemas.microsoft.com/office/powerpoint/2010/main" val="158822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16" name="Rectangle 15"/>
          <p:cNvSpPr/>
          <p:nvPr/>
        </p:nvSpPr>
        <p:spPr>
          <a:xfrm>
            <a:off x="1943708" y="4709332"/>
            <a:ext cx="5086882" cy="8757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Insert “B” at index 3</a:t>
            </a:r>
            <a:endParaRPr lang="en-US" sz="4400" dirty="0"/>
          </a:p>
        </p:txBody>
      </p:sp>
      <p:sp>
        <p:nvSpPr>
          <p:cNvPr id="17" name="Oval 16"/>
          <p:cNvSpPr/>
          <p:nvPr/>
        </p:nvSpPr>
        <p:spPr>
          <a:xfrm>
            <a:off x="2215841"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D</a:t>
            </a:r>
            <a:endParaRPr lang="en-US" sz="4400" dirty="0"/>
          </a:p>
        </p:txBody>
      </p:sp>
      <p:sp>
        <p:nvSpPr>
          <p:cNvPr id="18" name="Rectangle 17"/>
          <p:cNvSpPr/>
          <p:nvPr/>
        </p:nvSpPr>
        <p:spPr>
          <a:xfrm>
            <a:off x="2504204" y="3684267"/>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51</a:t>
            </a:fld>
            <a:endParaRPr lang="en-US"/>
          </a:p>
        </p:txBody>
      </p:sp>
    </p:spTree>
    <p:extLst>
      <p:ext uri="{BB962C8B-B14F-4D97-AF65-F5344CB8AC3E}">
        <p14:creationId xmlns:p14="http://schemas.microsoft.com/office/powerpoint/2010/main" val="1372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79340" y="2373448"/>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a:t>
            </a:r>
            <a:endParaRPr lang="en-US" sz="4400" dirty="0"/>
          </a:p>
        </p:txBody>
      </p:sp>
      <p:sp>
        <p:nvSpPr>
          <p:cNvPr id="5" name="Oval 4"/>
          <p:cNvSpPr/>
          <p:nvPr/>
        </p:nvSpPr>
        <p:spPr>
          <a:xfrm>
            <a:off x="3952342"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C</a:t>
            </a:r>
            <a:endParaRPr lang="en-US" sz="4400" dirty="0"/>
          </a:p>
        </p:txBody>
      </p:sp>
      <p:sp>
        <p:nvSpPr>
          <p:cNvPr id="7" name="Oval 6"/>
          <p:cNvSpPr/>
          <p:nvPr/>
        </p:nvSpPr>
        <p:spPr>
          <a:xfrm>
            <a:off x="7425344" y="2373444"/>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E</a:t>
            </a:r>
            <a:endParaRPr lang="en-US" sz="4400" dirty="0"/>
          </a:p>
        </p:txBody>
      </p:sp>
      <p:sp>
        <p:nvSpPr>
          <p:cNvPr id="8" name="TextShape 1"/>
          <p:cNvSpPr txBox="1"/>
          <p:nvPr/>
        </p:nvSpPr>
        <p:spPr>
          <a:xfrm>
            <a:off x="693540" y="490768"/>
            <a:ext cx="7715823" cy="745603"/>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Assume </a:t>
            </a:r>
            <a:r>
              <a:rPr lang="en-US" sz="2800" spc="-1" dirty="0" smtClean="0">
                <a:solidFill>
                  <a:srgbClr val="00B050"/>
                </a:solidFill>
                <a:uFill>
                  <a:solidFill>
                    <a:srgbClr val="FFFFFF"/>
                  </a:solidFill>
                </a:uFill>
                <a:latin typeface="+mj-lt"/>
              </a:rPr>
              <a:t>starting player = D </a:t>
            </a:r>
            <a:r>
              <a:rPr lang="en-US" sz="2800" spc="-1" dirty="0" smtClean="0">
                <a:solidFill>
                  <a:srgbClr val="000000"/>
                </a:solidFill>
                <a:uFill>
                  <a:solidFill>
                    <a:srgbClr val="FFFFFF"/>
                  </a:solidFill>
                </a:uFill>
                <a:latin typeface="+mj-lt"/>
              </a:rPr>
              <a:t>and </a:t>
            </a:r>
            <a:r>
              <a:rPr lang="en-US" sz="2800" spc="-1" dirty="0" smtClean="0">
                <a:solidFill>
                  <a:srgbClr val="00B050"/>
                </a:solidFill>
                <a:uFill>
                  <a:solidFill>
                    <a:srgbClr val="FFFFFF"/>
                  </a:solidFill>
                </a:uFill>
                <a:latin typeface="+mj-lt"/>
              </a:rPr>
              <a:t>receiving player = B</a:t>
            </a:r>
          </a:p>
          <a:p>
            <a:pPr marL="731520" lvl="1" indent="-273960">
              <a:buClr>
                <a:srgbClr val="4F81BD"/>
              </a:buClr>
              <a:buSzPct val="76000"/>
              <a:buFont typeface="Wingdings 3" charset="2"/>
              <a:buChar char=""/>
            </a:pPr>
            <a:r>
              <a:rPr lang="en-US" sz="2800" spc="-1" dirty="0" err="1" smtClean="0">
                <a:uFill>
                  <a:solidFill>
                    <a:srgbClr val="FFFFFF"/>
                  </a:solidFill>
                </a:uFill>
                <a:latin typeface="+mj-lt"/>
              </a:rPr>
              <a:t>startIndex</a:t>
            </a:r>
            <a:r>
              <a:rPr lang="en-US" sz="2800" spc="-1" dirty="0" smtClean="0">
                <a:uFill>
                  <a:solidFill>
                    <a:srgbClr val="FFFFFF"/>
                  </a:solidFill>
                </a:uFill>
                <a:latin typeface="+mj-lt"/>
              </a:rPr>
              <a:t> = 3 and </a:t>
            </a:r>
            <a:r>
              <a:rPr lang="en-US" sz="2800" spc="-1" dirty="0" err="1" smtClean="0">
                <a:uFill>
                  <a:solidFill>
                    <a:srgbClr val="FFFFFF"/>
                  </a:solidFill>
                </a:uFill>
                <a:latin typeface="+mj-lt"/>
              </a:rPr>
              <a:t>receiveIndex</a:t>
            </a:r>
            <a:r>
              <a:rPr lang="en-US" sz="2800" spc="-1" dirty="0" smtClean="0">
                <a:uFill>
                  <a:solidFill>
                    <a:srgbClr val="FFFFFF"/>
                  </a:solidFill>
                </a:uFill>
                <a:latin typeface="+mj-lt"/>
              </a:rPr>
              <a:t> = 1</a:t>
            </a:r>
            <a:endParaRPr lang="en-US" sz="2800" spc="-1" dirty="0">
              <a:uFill>
                <a:solidFill>
                  <a:srgbClr val="FFFFFF"/>
                </a:solidFill>
              </a:uFill>
              <a:latin typeface="+mj-lt"/>
            </a:endParaRPr>
          </a:p>
        </p:txBody>
      </p:sp>
      <p:sp>
        <p:nvSpPr>
          <p:cNvPr id="9" name="Rectangle 8"/>
          <p:cNvSpPr/>
          <p:nvPr/>
        </p:nvSpPr>
        <p:spPr>
          <a:xfrm>
            <a:off x="767703" y="3684273"/>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a:t>
            </a:r>
            <a:endParaRPr lang="en-US" sz="2800" dirty="0"/>
          </a:p>
        </p:txBody>
      </p:sp>
      <p:sp>
        <p:nvSpPr>
          <p:cNvPr id="11" name="Rectangle 10"/>
          <p:cNvSpPr/>
          <p:nvPr/>
        </p:nvSpPr>
        <p:spPr>
          <a:xfrm>
            <a:off x="4286023" y="3684266"/>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US" sz="2800" dirty="0"/>
          </a:p>
        </p:txBody>
      </p:sp>
      <p:sp>
        <p:nvSpPr>
          <p:cNvPr id="13" name="Rectangle 12"/>
          <p:cNvSpPr/>
          <p:nvPr/>
        </p:nvSpPr>
        <p:spPr>
          <a:xfrm>
            <a:off x="7716320" y="3684264"/>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4</a:t>
            </a:r>
            <a:endParaRPr lang="en-US" sz="2800" dirty="0"/>
          </a:p>
        </p:txBody>
      </p:sp>
      <p:sp>
        <p:nvSpPr>
          <p:cNvPr id="14"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15" name="TextShape 1"/>
          <p:cNvSpPr txBox="1"/>
          <p:nvPr/>
        </p:nvSpPr>
        <p:spPr>
          <a:xfrm>
            <a:off x="1170" y="6079308"/>
            <a:ext cx="7715823" cy="745603"/>
          </a:xfrm>
          <a:prstGeom prst="rect">
            <a:avLst/>
          </a:prstGeom>
          <a:noFill/>
          <a:ln>
            <a:noFill/>
          </a:ln>
        </p:spPr>
        <p:txBody>
          <a:bodyPr lIns="90000" tIns="45000" rIns="90000" bIns="45000"/>
          <a:lstStyle/>
          <a:p>
            <a:pPr marL="360">
              <a:lnSpc>
                <a:spcPct val="100000"/>
              </a:lnSpc>
              <a:buClr>
                <a:srgbClr val="4F81BD"/>
              </a:buClr>
              <a:buSzPct val="76000"/>
            </a:pPr>
            <a:r>
              <a:rPr lang="en-US" sz="1400" spc="-1" dirty="0" smtClean="0">
                <a:solidFill>
                  <a:srgbClr val="000000"/>
                </a:solidFill>
                <a:uFill>
                  <a:solidFill>
                    <a:srgbClr val="FFFFFF"/>
                  </a:solidFill>
                </a:uFill>
                <a:latin typeface="+mj-lt"/>
              </a:rPr>
              <a:t>Note that the numbers correspond to the index of the linked list, not the player number.</a:t>
            </a:r>
            <a:endParaRPr lang="en-US" sz="1400" spc="-1" dirty="0">
              <a:uFill>
                <a:solidFill>
                  <a:srgbClr val="FFFFFF"/>
                </a:solidFill>
              </a:uFill>
              <a:latin typeface="+mj-lt"/>
            </a:endParaRPr>
          </a:p>
        </p:txBody>
      </p:sp>
      <p:sp>
        <p:nvSpPr>
          <p:cNvPr id="16" name="Rectangle 15"/>
          <p:cNvSpPr/>
          <p:nvPr/>
        </p:nvSpPr>
        <p:spPr>
          <a:xfrm>
            <a:off x="1943708" y="4709332"/>
            <a:ext cx="5086882" cy="8757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Insert “B” at index 3</a:t>
            </a:r>
            <a:endParaRPr lang="en-US" sz="4400" dirty="0"/>
          </a:p>
        </p:txBody>
      </p:sp>
      <p:sp>
        <p:nvSpPr>
          <p:cNvPr id="17" name="Oval 16"/>
          <p:cNvSpPr/>
          <p:nvPr/>
        </p:nvSpPr>
        <p:spPr>
          <a:xfrm>
            <a:off x="2215841"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D</a:t>
            </a:r>
            <a:endParaRPr lang="en-US" sz="4400" dirty="0"/>
          </a:p>
        </p:txBody>
      </p:sp>
      <p:sp>
        <p:nvSpPr>
          <p:cNvPr id="18" name="Rectangle 17"/>
          <p:cNvSpPr/>
          <p:nvPr/>
        </p:nvSpPr>
        <p:spPr>
          <a:xfrm>
            <a:off x="2504204" y="3684267"/>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US" sz="2800" dirty="0"/>
          </a:p>
        </p:txBody>
      </p:sp>
      <p:sp>
        <p:nvSpPr>
          <p:cNvPr id="19" name="Oval 18"/>
          <p:cNvSpPr/>
          <p:nvPr/>
        </p:nvSpPr>
        <p:spPr>
          <a:xfrm>
            <a:off x="5688843" y="2373445"/>
            <a:ext cx="1107583" cy="11075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B</a:t>
            </a:r>
            <a:endParaRPr lang="en-US" sz="4400" dirty="0"/>
          </a:p>
        </p:txBody>
      </p:sp>
      <p:sp>
        <p:nvSpPr>
          <p:cNvPr id="20" name="Rectangle 19"/>
          <p:cNvSpPr/>
          <p:nvPr/>
        </p:nvSpPr>
        <p:spPr>
          <a:xfrm>
            <a:off x="5977206" y="3684265"/>
            <a:ext cx="530855" cy="5308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3</a:t>
            </a:r>
            <a:endParaRPr lang="en-US" sz="2800"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52</a:t>
            </a:fld>
            <a:endParaRPr lang="en-US"/>
          </a:p>
        </p:txBody>
      </p:sp>
    </p:spTree>
    <p:extLst>
      <p:ext uri="{BB962C8B-B14F-4D97-AF65-F5344CB8AC3E}">
        <p14:creationId xmlns:p14="http://schemas.microsoft.com/office/powerpoint/2010/main" val="49009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24" name="Oval 23"/>
          <p:cNvSpPr/>
          <p:nvPr/>
        </p:nvSpPr>
        <p:spPr>
          <a:xfrm>
            <a:off x="1429970" y="557629"/>
            <a:ext cx="1460806" cy="14608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t>?</a:t>
            </a:r>
            <a:endParaRPr lang="en-US" sz="9600" dirty="0"/>
          </a:p>
        </p:txBody>
      </p:sp>
      <p:sp>
        <p:nvSpPr>
          <p:cNvPr id="10" name="Rectangle 9"/>
          <p:cNvSpPr/>
          <p:nvPr/>
        </p:nvSpPr>
        <p:spPr>
          <a:xfrm>
            <a:off x="3866935" y="826367"/>
            <a:ext cx="2920416"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Reminder</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TextShape 1"/>
          <p:cNvSpPr txBox="1"/>
          <p:nvPr/>
        </p:nvSpPr>
        <p:spPr>
          <a:xfrm>
            <a:off x="372529" y="2261541"/>
            <a:ext cx="8229240" cy="4133850"/>
          </a:xfrm>
          <a:prstGeom prst="rect">
            <a:avLst/>
          </a:prstGeom>
          <a:noFill/>
          <a:ln>
            <a:noFill/>
          </a:ln>
        </p:spPr>
        <p:txBody>
          <a:bodyPr lIns="90000" tIns="45000" rIns="90000" bIns="45000"/>
          <a:lstStyle/>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Remove both players (the starting player and the one who receives the ball) from the list.</a:t>
            </a:r>
          </a:p>
          <a:p>
            <a:pPr marL="360" algn="just">
              <a:lnSpc>
                <a:spcPct val="100000"/>
              </a:lnSpc>
              <a:buClr>
                <a:srgbClr val="4F81BD"/>
              </a:buClr>
              <a:buSzPct val="76000"/>
            </a:pPr>
            <a:endParaRPr lang="en-US" sz="2800" spc="-1" dirty="0" smtClean="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If </a:t>
            </a:r>
            <a:r>
              <a:rPr lang="en-US" sz="2800" spc="-1" dirty="0" err="1" smtClean="0">
                <a:solidFill>
                  <a:srgbClr val="000000"/>
                </a:solidFill>
                <a:uFill>
                  <a:solidFill>
                    <a:srgbClr val="FFFFFF"/>
                  </a:solidFill>
                </a:uFill>
                <a:latin typeface="Consolas" charset="0"/>
                <a:ea typeface="Consolas" charset="0"/>
                <a:cs typeface="Consolas" charset="0"/>
              </a:rPr>
              <a:t>startIndex</a:t>
            </a:r>
            <a:r>
              <a:rPr lang="en-US" sz="2800" spc="-1" dirty="0" smtClean="0">
                <a:solidFill>
                  <a:srgbClr val="000000"/>
                </a:solidFill>
                <a:uFill>
                  <a:solidFill>
                    <a:srgbClr val="FFFFFF"/>
                  </a:solidFill>
                </a:uFill>
                <a:latin typeface="+mj-lt"/>
              </a:rPr>
              <a:t> &lt; </a:t>
            </a:r>
            <a:r>
              <a:rPr lang="en-US" sz="2800" spc="-1" dirty="0" err="1" smtClean="0">
                <a:solidFill>
                  <a:srgbClr val="000000"/>
                </a:solidFill>
                <a:uFill>
                  <a:solidFill>
                    <a:srgbClr val="FFFFFF"/>
                  </a:solidFill>
                </a:uFill>
                <a:latin typeface="Consolas" charset="0"/>
                <a:ea typeface="Consolas" charset="0"/>
                <a:cs typeface="Consolas" charset="0"/>
              </a:rPr>
              <a:t>receiveIndex</a:t>
            </a:r>
            <a:r>
              <a:rPr lang="en-US" sz="2800" spc="-1" dirty="0" smtClean="0">
                <a:solidFill>
                  <a:srgbClr val="000000"/>
                </a:solidFill>
                <a:uFill>
                  <a:solidFill>
                    <a:srgbClr val="FFFFFF"/>
                  </a:solidFill>
                </a:uFill>
              </a:rPr>
              <a:t>, </a:t>
            </a:r>
            <a:r>
              <a:rPr lang="en-US" sz="2800" spc="-1" dirty="0" smtClean="0">
                <a:solidFill>
                  <a:srgbClr val="000000"/>
                </a:solidFill>
                <a:uFill>
                  <a:solidFill>
                    <a:srgbClr val="FFFFFF"/>
                  </a:solidFill>
                </a:uFill>
                <a:latin typeface="+mj-lt"/>
              </a:rPr>
              <a:t>then add the player who receive the ball first, then add the starting player.</a:t>
            </a:r>
          </a:p>
          <a:p>
            <a:pPr marL="360" algn="just">
              <a:lnSpc>
                <a:spcPct val="100000"/>
              </a:lnSpc>
              <a:buClr>
                <a:srgbClr val="4F81BD"/>
              </a:buClr>
              <a:buSzPct val="76000"/>
            </a:pPr>
            <a:endParaRPr lang="en-US" sz="2800" spc="-1" dirty="0" smtClean="0">
              <a:solidFill>
                <a:srgbClr val="000000"/>
              </a:solidFill>
              <a:uFill>
                <a:solidFill>
                  <a:srgbClr val="FFFFFF"/>
                </a:solidFill>
              </a:uFill>
              <a:latin typeface="+mj-lt"/>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Otherwise, add the starting player first then add the receiving player.</a:t>
            </a:r>
            <a:endParaRPr lang="en-US" sz="2800" spc="-1" dirty="0">
              <a:solidFill>
                <a:srgbClr val="FF0000"/>
              </a:solidFill>
              <a:uFill>
                <a:solidFill>
                  <a:srgbClr val="FFFFFF"/>
                </a:solidFill>
              </a:uFill>
              <a:latin typeface="+mj-lt"/>
              <a:ea typeface="Consolas" charset="0"/>
              <a:cs typeface="Consolas" charset="0"/>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53</a:t>
            </a:fld>
            <a:endParaRPr lang="en-US"/>
          </a:p>
        </p:txBody>
      </p:sp>
    </p:spTree>
    <p:extLst>
      <p:ext uri="{BB962C8B-B14F-4D97-AF65-F5344CB8AC3E}">
        <p14:creationId xmlns:p14="http://schemas.microsoft.com/office/powerpoint/2010/main" val="138334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24" name="Oval 23"/>
          <p:cNvSpPr/>
          <p:nvPr/>
        </p:nvSpPr>
        <p:spPr>
          <a:xfrm>
            <a:off x="1429970" y="557629"/>
            <a:ext cx="1460806" cy="14608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t>?</a:t>
            </a:r>
            <a:endParaRPr lang="en-US" sz="9600" dirty="0"/>
          </a:p>
        </p:txBody>
      </p:sp>
      <p:sp>
        <p:nvSpPr>
          <p:cNvPr id="10" name="Rectangle 9"/>
          <p:cNvSpPr/>
          <p:nvPr/>
        </p:nvSpPr>
        <p:spPr>
          <a:xfrm>
            <a:off x="3866940" y="826367"/>
            <a:ext cx="2920416"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Reminder</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TextShape 1"/>
          <p:cNvSpPr txBox="1"/>
          <p:nvPr/>
        </p:nvSpPr>
        <p:spPr>
          <a:xfrm>
            <a:off x="372529" y="2018435"/>
            <a:ext cx="8229240" cy="4133850"/>
          </a:xfrm>
          <a:prstGeom prst="rect">
            <a:avLst/>
          </a:prstGeom>
          <a:noFill/>
          <a:ln>
            <a:noFill/>
          </a:ln>
        </p:spPr>
        <p:txBody>
          <a:bodyPr lIns="90000" tIns="45000" rIns="90000" bIns="45000"/>
          <a:lstStyle/>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rPr>
              <a:t>Add the starting player to the </a:t>
            </a:r>
            <a:r>
              <a:rPr lang="en-US" sz="2800" spc="-1" dirty="0" err="1" smtClean="0">
                <a:solidFill>
                  <a:srgbClr val="000000"/>
                </a:solidFill>
                <a:uFill>
                  <a:solidFill>
                    <a:srgbClr val="FFFFFF"/>
                  </a:solidFill>
                </a:uFill>
                <a:latin typeface="+mj-lt"/>
              </a:rPr>
              <a:t>receving</a:t>
            </a:r>
            <a:r>
              <a:rPr lang="en-US" sz="2800" spc="-1" dirty="0" smtClean="0">
                <a:solidFill>
                  <a:srgbClr val="000000"/>
                </a:solidFill>
                <a:uFill>
                  <a:solidFill>
                    <a:srgbClr val="FFFFFF"/>
                  </a:solidFill>
                </a:uFill>
                <a:latin typeface="+mj-lt"/>
              </a:rPr>
              <a:t> player’s previous index</a:t>
            </a:r>
          </a:p>
          <a:p>
            <a:pPr marL="274320" indent="-273960" algn="just">
              <a:lnSpc>
                <a:spcPct val="100000"/>
              </a:lnSpc>
              <a:buClr>
                <a:srgbClr val="4F81BD"/>
              </a:buClr>
              <a:buSzPct val="76000"/>
              <a:buFont typeface="Wingdings 3" charset="2"/>
              <a:buChar char=""/>
            </a:pPr>
            <a:endParaRPr lang="en-US" sz="2800" spc="-1" dirty="0">
              <a:solidFill>
                <a:srgbClr val="000000"/>
              </a:solidFill>
              <a:uFill>
                <a:solidFill>
                  <a:srgbClr val="FFFFFF"/>
                </a:solidFill>
              </a:uFill>
              <a:latin typeface="+mj-lt"/>
              <a:ea typeface="Consolas" charset="0"/>
              <a:cs typeface="Consolas" charset="0"/>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Add the receiving player to the starting player’s previous index</a:t>
            </a:r>
          </a:p>
          <a:p>
            <a:pPr marL="360" algn="just">
              <a:lnSpc>
                <a:spcPct val="100000"/>
              </a:lnSpc>
              <a:buClr>
                <a:srgbClr val="4F81BD"/>
              </a:buClr>
              <a:buSzPct val="76000"/>
            </a:pPr>
            <a:endParaRPr lang="en-US" sz="2800" spc="-1" dirty="0">
              <a:solidFill>
                <a:srgbClr val="000000"/>
              </a:solidFill>
              <a:uFill>
                <a:solidFill>
                  <a:srgbClr val="FFFFFF"/>
                </a:solidFill>
              </a:uFill>
              <a:latin typeface="+mj-lt"/>
              <a:ea typeface="Consolas" charset="0"/>
              <a:cs typeface="Consolas" charset="0"/>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Order of adding back to the list matters!</a:t>
            </a:r>
          </a:p>
          <a:p>
            <a:pPr marL="274320" indent="-273960" algn="just">
              <a:lnSpc>
                <a:spcPct val="100000"/>
              </a:lnSpc>
              <a:buClr>
                <a:srgbClr val="4F81BD"/>
              </a:buClr>
              <a:buSzPct val="76000"/>
              <a:buFont typeface="Wingdings 3" charset="2"/>
              <a:buChar char=""/>
            </a:pPr>
            <a:endParaRPr lang="en-US" sz="2800" spc="-1" dirty="0">
              <a:solidFill>
                <a:srgbClr val="000000"/>
              </a:solidFill>
              <a:uFill>
                <a:solidFill>
                  <a:srgbClr val="FFFFFF"/>
                </a:solidFill>
              </a:uFill>
              <a:latin typeface="+mj-lt"/>
              <a:ea typeface="Consolas" charset="0"/>
              <a:cs typeface="Consolas" charset="0"/>
            </a:endParaRPr>
          </a:p>
          <a:p>
            <a:pPr marL="274320" indent="-273960" algn="just">
              <a:lnSpc>
                <a:spcPct val="100000"/>
              </a:lnSpc>
              <a:buClr>
                <a:srgbClr val="4F81BD"/>
              </a:buClr>
              <a:buSzPct val="76000"/>
              <a:buFont typeface="Wingdings 3" charset="2"/>
              <a:buChar char=""/>
            </a:pPr>
            <a:r>
              <a:rPr lang="en-US" sz="2800" spc="-1" dirty="0" smtClean="0">
                <a:solidFill>
                  <a:srgbClr val="000000"/>
                </a:solidFill>
                <a:uFill>
                  <a:solidFill>
                    <a:srgbClr val="FFFFFF"/>
                  </a:solidFill>
                </a:uFill>
                <a:latin typeface="+mj-lt"/>
                <a:ea typeface="Consolas" charset="0"/>
                <a:cs typeface="Consolas" charset="0"/>
              </a:rPr>
              <a:t>Try doing it the other way around and see the mistake!</a:t>
            </a:r>
            <a:endParaRPr lang="en-US" sz="2800" spc="-1" dirty="0">
              <a:solidFill>
                <a:srgbClr val="FF0000"/>
              </a:solidFill>
              <a:uFill>
                <a:solidFill>
                  <a:srgbClr val="FFFFFF"/>
                </a:solidFill>
              </a:uFill>
              <a:latin typeface="+mj-lt"/>
              <a:ea typeface="Consolas" charset="0"/>
              <a:cs typeface="Consolas" charset="0"/>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54</a:t>
            </a:fld>
            <a:endParaRPr lang="en-US"/>
          </a:p>
        </p:txBody>
      </p:sp>
    </p:spTree>
    <p:extLst>
      <p:ext uri="{BB962C8B-B14F-4D97-AF65-F5344CB8AC3E}">
        <p14:creationId xmlns:p14="http://schemas.microsoft.com/office/powerpoint/2010/main" val="186787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24" name="Oval 23"/>
          <p:cNvSpPr/>
          <p:nvPr/>
        </p:nvSpPr>
        <p:spPr>
          <a:xfrm>
            <a:off x="1429970" y="557629"/>
            <a:ext cx="1460806" cy="14608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t>?</a:t>
            </a:r>
            <a:endParaRPr lang="en-US" sz="9600" dirty="0"/>
          </a:p>
        </p:txBody>
      </p:sp>
      <p:sp>
        <p:nvSpPr>
          <p:cNvPr id="10" name="Rectangle 9"/>
          <p:cNvSpPr/>
          <p:nvPr/>
        </p:nvSpPr>
        <p:spPr>
          <a:xfrm>
            <a:off x="3705841" y="826367"/>
            <a:ext cx="3242619"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Easier Way</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25" name="TextShape 1"/>
          <p:cNvSpPr txBox="1"/>
          <p:nvPr/>
        </p:nvSpPr>
        <p:spPr>
          <a:xfrm>
            <a:off x="1212530" y="3216170"/>
            <a:ext cx="8229240" cy="4133850"/>
          </a:xfrm>
          <a:prstGeom prst="rect">
            <a:avLst/>
          </a:prstGeom>
          <a:noFill/>
          <a:ln>
            <a:noFill/>
          </a:ln>
        </p:spPr>
        <p:txBody>
          <a:bodyPr lIns="90000" tIns="45000" rIns="90000" bIns="45000"/>
          <a:lstStyle/>
          <a:p>
            <a:pPr marL="274320" indent="-273960" algn="just">
              <a:lnSpc>
                <a:spcPct val="100000"/>
              </a:lnSpc>
              <a:buClr>
                <a:srgbClr val="4F81BD"/>
              </a:buClr>
              <a:buSzPct val="76000"/>
              <a:buFont typeface="Wingdings 3" charset="2"/>
              <a:buChar char=""/>
            </a:pPr>
            <a:r>
              <a:rPr lang="en-US" sz="2800" spc="-1" smtClean="0">
                <a:solidFill>
                  <a:srgbClr val="000000"/>
                </a:solidFill>
                <a:uFill>
                  <a:solidFill>
                    <a:srgbClr val="FFFFFF"/>
                  </a:solidFill>
                </a:uFill>
                <a:latin typeface="+mj-lt"/>
              </a:rPr>
              <a:t>Explore the “set” method in the Java API</a:t>
            </a:r>
            <a:endParaRPr lang="en-US" sz="2800" spc="-1" dirty="0">
              <a:solidFill>
                <a:srgbClr val="FF0000"/>
              </a:solidFill>
              <a:uFill>
                <a:solidFill>
                  <a:srgbClr val="FFFFFF"/>
                </a:solidFill>
              </a:uFill>
              <a:latin typeface="+mj-lt"/>
              <a:ea typeface="Consolas" charset="0"/>
              <a:cs typeface="Consolas" charset="0"/>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55</a:t>
            </a:fld>
            <a:endParaRPr lang="en-US"/>
          </a:p>
        </p:txBody>
      </p:sp>
    </p:spTree>
    <p:extLst>
      <p:ext uri="{BB962C8B-B14F-4D97-AF65-F5344CB8AC3E}">
        <p14:creationId xmlns:p14="http://schemas.microsoft.com/office/powerpoint/2010/main" val="147177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1821" y="1887853"/>
            <a:ext cx="10573554" cy="2585323"/>
          </a:xfrm>
          <a:prstGeom prst="rect">
            <a:avLst/>
          </a:prstGeom>
        </p:spPr>
        <p:txBody>
          <a:bodyPr wrap="square">
            <a:spAutoFit/>
          </a:bodyPr>
          <a:lstStyle/>
          <a:p>
            <a:r>
              <a:rPr lang="en-US" dirty="0">
                <a:solidFill>
                  <a:srgbClr val="3F7F5F"/>
                </a:solidFill>
                <a:latin typeface="Consolas" charset="0"/>
                <a:ea typeface="Consolas" charset="0"/>
                <a:cs typeface="Consolas" charset="0"/>
              </a:rPr>
              <a:t>//read the number of passes</a:t>
            </a:r>
          </a:p>
          <a:p>
            <a:r>
              <a:rPr lang="en-US" b="1" dirty="0" err="1" smtClean="0">
                <a:solidFill>
                  <a:srgbClr val="7F0055"/>
                </a:solidFill>
                <a:latin typeface="Consolas" charset="0"/>
                <a:ea typeface="Consolas" charset="0"/>
                <a:cs typeface="Consolas" charset="0"/>
              </a:rPr>
              <a:t>int</a:t>
            </a:r>
            <a:r>
              <a:rPr lang="en-US" b="1" dirty="0" smtClean="0">
                <a:solidFill>
                  <a:srgbClr val="000000"/>
                </a:solidFill>
                <a:latin typeface="Consolas" charset="0"/>
                <a:ea typeface="Consolas" charset="0"/>
                <a:cs typeface="Consolas" charset="0"/>
              </a:rPr>
              <a:t> </a:t>
            </a:r>
            <a:r>
              <a:rPr lang="en-US" b="1" dirty="0" err="1">
                <a:solidFill>
                  <a:srgbClr val="6A3E3E"/>
                </a:solidFill>
                <a:latin typeface="Consolas" charset="0"/>
                <a:ea typeface="Consolas" charset="0"/>
                <a:cs typeface="Consolas" charset="0"/>
              </a:rPr>
              <a:t>numOfPasses</a:t>
            </a:r>
            <a:r>
              <a:rPr lang="en-US" b="1" dirty="0">
                <a:solidFill>
                  <a:srgbClr val="000000"/>
                </a:solidFill>
                <a:latin typeface="Consolas" charset="0"/>
                <a:ea typeface="Consolas" charset="0"/>
                <a:cs typeface="Consolas" charset="0"/>
              </a:rPr>
              <a:t> = </a:t>
            </a:r>
            <a:r>
              <a:rPr lang="en-US" b="1" dirty="0" err="1">
                <a:solidFill>
                  <a:srgbClr val="6A3E3E"/>
                </a:solidFill>
                <a:latin typeface="Consolas" charset="0"/>
                <a:ea typeface="Consolas" charset="0"/>
                <a:cs typeface="Consolas" charset="0"/>
              </a:rPr>
              <a:t>sc</a:t>
            </a:r>
            <a:r>
              <a:rPr lang="en-US" b="1" dirty="0" err="1">
                <a:solidFill>
                  <a:srgbClr val="000000"/>
                </a:solidFill>
                <a:latin typeface="Consolas" charset="0"/>
                <a:ea typeface="Consolas" charset="0"/>
                <a:cs typeface="Consolas" charset="0"/>
              </a:rPr>
              <a:t>.nextInt</a:t>
            </a:r>
            <a:r>
              <a:rPr lang="en-US" b="1"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			</a:t>
            </a:r>
          </a:p>
          <a:p>
            <a:r>
              <a:rPr lang="en-US" dirty="0" smtClean="0">
                <a:solidFill>
                  <a:srgbClr val="3F7F5F"/>
                </a:solidFill>
                <a:latin typeface="Consolas" charset="0"/>
                <a:ea typeface="Consolas" charset="0"/>
                <a:cs typeface="Consolas" charset="0"/>
              </a:rPr>
              <a:t>//</a:t>
            </a:r>
            <a:r>
              <a:rPr lang="en-US" dirty="0">
                <a:solidFill>
                  <a:srgbClr val="3F7F5F"/>
                </a:solidFill>
                <a:latin typeface="Consolas" charset="0"/>
                <a:ea typeface="Consolas" charset="0"/>
                <a:cs typeface="Consolas" charset="0"/>
              </a:rPr>
              <a:t>calculate the index of the </a:t>
            </a:r>
            <a:r>
              <a:rPr lang="en-US" dirty="0" smtClean="0">
                <a:solidFill>
                  <a:srgbClr val="3F7F5F"/>
                </a:solidFill>
                <a:latin typeface="Consolas" charset="0"/>
                <a:ea typeface="Consolas" charset="0"/>
                <a:cs typeface="Consolas" charset="0"/>
              </a:rPr>
              <a:t>receiver</a:t>
            </a:r>
            <a:endParaRPr lang="en-US" dirty="0">
              <a:solidFill>
                <a:srgbClr val="3F7F5F"/>
              </a:solidFill>
              <a:latin typeface="Consolas" charset="0"/>
              <a:ea typeface="Consolas" charset="0"/>
              <a:cs typeface="Consolas" charset="0"/>
            </a:endParaRPr>
          </a:p>
          <a:p>
            <a:r>
              <a:rPr lang="en-US" b="1" dirty="0" err="1" smtClean="0">
                <a:solidFill>
                  <a:srgbClr val="7F0055"/>
                </a:solidFill>
                <a:latin typeface="Consolas" charset="0"/>
                <a:ea typeface="Consolas" charset="0"/>
                <a:cs typeface="Consolas" charset="0"/>
              </a:rPr>
              <a:t>int</a:t>
            </a:r>
            <a:r>
              <a:rPr lang="en-US" b="1" dirty="0" smtClean="0">
                <a:solidFill>
                  <a:srgbClr val="000000"/>
                </a:solidFill>
                <a:latin typeface="Consolas" charset="0"/>
                <a:ea typeface="Consolas" charset="0"/>
                <a:cs typeface="Consolas" charset="0"/>
              </a:rPr>
              <a:t> </a:t>
            </a:r>
            <a:r>
              <a:rPr lang="en-US" b="1" dirty="0" err="1">
                <a:solidFill>
                  <a:srgbClr val="6A3E3E"/>
                </a:solidFill>
                <a:latin typeface="Consolas" charset="0"/>
                <a:ea typeface="Consolas" charset="0"/>
                <a:cs typeface="Consolas" charset="0"/>
              </a:rPr>
              <a:t>receiveIndex</a:t>
            </a:r>
            <a:r>
              <a:rPr lang="en-US" b="1" dirty="0">
                <a:solidFill>
                  <a:srgbClr val="000000"/>
                </a:solidFill>
                <a:latin typeface="Consolas" charset="0"/>
                <a:ea typeface="Consolas" charset="0"/>
                <a:cs typeface="Consolas" charset="0"/>
              </a:rPr>
              <a:t> = (</a:t>
            </a:r>
            <a:r>
              <a:rPr lang="en-US" b="1" dirty="0" err="1">
                <a:solidFill>
                  <a:srgbClr val="6A3E3E"/>
                </a:solidFill>
                <a:latin typeface="Consolas" charset="0"/>
                <a:ea typeface="Consolas" charset="0"/>
                <a:cs typeface="Consolas" charset="0"/>
              </a:rPr>
              <a:t>startIndex</a:t>
            </a:r>
            <a:r>
              <a:rPr lang="en-US" b="1" dirty="0">
                <a:solidFill>
                  <a:srgbClr val="000000"/>
                </a:solidFill>
                <a:latin typeface="Consolas" charset="0"/>
                <a:ea typeface="Consolas" charset="0"/>
                <a:cs typeface="Consolas" charset="0"/>
              </a:rPr>
              <a:t> + </a:t>
            </a:r>
            <a:r>
              <a:rPr lang="en-US" b="1" dirty="0" err="1">
                <a:solidFill>
                  <a:srgbClr val="6A3E3E"/>
                </a:solidFill>
                <a:latin typeface="Consolas" charset="0"/>
                <a:ea typeface="Consolas" charset="0"/>
                <a:cs typeface="Consolas" charset="0"/>
              </a:rPr>
              <a:t>numOfPasses</a:t>
            </a:r>
            <a:r>
              <a:rPr lang="en-US" b="1" dirty="0">
                <a:solidFill>
                  <a:srgbClr val="000000"/>
                </a:solidFill>
                <a:latin typeface="Consolas" charset="0"/>
                <a:ea typeface="Consolas" charset="0"/>
                <a:cs typeface="Consolas" charset="0"/>
              </a:rPr>
              <a:t>) </a:t>
            </a:r>
            <a:r>
              <a:rPr lang="en-US" b="1" dirty="0" smtClean="0">
                <a:solidFill>
                  <a:srgbClr val="000000"/>
                </a:solidFill>
                <a:latin typeface="Consolas" charset="0"/>
                <a:ea typeface="Consolas" charset="0"/>
                <a:cs typeface="Consolas" charset="0"/>
              </a:rPr>
              <a:t>% </a:t>
            </a:r>
            <a:r>
              <a:rPr lang="en-US" b="1" dirty="0" err="1">
                <a:solidFill>
                  <a:srgbClr val="0000C0"/>
                </a:solidFill>
                <a:latin typeface="Consolas" charset="0"/>
                <a:ea typeface="Consolas" charset="0"/>
                <a:cs typeface="Consolas" charset="0"/>
              </a:rPr>
              <a:t>listOfPlayers</a:t>
            </a:r>
            <a:r>
              <a:rPr lang="en-US" b="1" dirty="0" err="1">
                <a:solidFill>
                  <a:srgbClr val="000000"/>
                </a:solidFill>
                <a:latin typeface="Consolas" charset="0"/>
                <a:ea typeface="Consolas" charset="0"/>
                <a:cs typeface="Consolas" charset="0"/>
              </a:rPr>
              <a:t>.size</a:t>
            </a:r>
            <a:r>
              <a:rPr lang="en-US" b="1"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		</a:t>
            </a:r>
          </a:p>
          <a:p>
            <a:r>
              <a:rPr lang="en-US" dirty="0" smtClean="0">
                <a:solidFill>
                  <a:srgbClr val="3F7F5F"/>
                </a:solidFill>
                <a:latin typeface="Consolas" charset="0"/>
                <a:ea typeface="Consolas" charset="0"/>
                <a:cs typeface="Consolas" charset="0"/>
              </a:rPr>
              <a:t>//</a:t>
            </a:r>
            <a:r>
              <a:rPr lang="en-US" dirty="0">
                <a:solidFill>
                  <a:srgbClr val="3F7F5F"/>
                </a:solidFill>
                <a:latin typeface="Consolas" charset="0"/>
                <a:ea typeface="Consolas" charset="0"/>
                <a:cs typeface="Consolas" charset="0"/>
              </a:rPr>
              <a:t>retrieve the starting player and the receiving player</a:t>
            </a:r>
          </a:p>
          <a:p>
            <a:r>
              <a:rPr lang="en-US" dirty="0" smtClean="0">
                <a:solidFill>
                  <a:srgbClr val="000000"/>
                </a:solidFill>
                <a:latin typeface="Consolas" charset="0"/>
                <a:ea typeface="Consolas" charset="0"/>
                <a:cs typeface="Consolas" charset="0"/>
              </a:rPr>
              <a:t>Participant </a:t>
            </a:r>
            <a:r>
              <a:rPr lang="en-US" dirty="0" err="1">
                <a:solidFill>
                  <a:srgbClr val="6A3E3E"/>
                </a:solidFill>
                <a:latin typeface="Consolas" charset="0"/>
                <a:ea typeface="Consolas" charset="0"/>
                <a:cs typeface="Consolas" charset="0"/>
              </a:rPr>
              <a:t>startingPlayer</a:t>
            </a:r>
            <a:r>
              <a:rPr lang="en-US" dirty="0">
                <a:solidFill>
                  <a:srgbClr val="000000"/>
                </a:solidFill>
                <a:latin typeface="Consolas" charset="0"/>
                <a:ea typeface="Consolas" charset="0"/>
                <a:cs typeface="Consolas" charset="0"/>
              </a:rPr>
              <a:t> = </a:t>
            </a:r>
            <a:r>
              <a:rPr lang="en-US" dirty="0" err="1">
                <a:solidFill>
                  <a:srgbClr val="0000C0"/>
                </a:solidFill>
                <a:latin typeface="Consolas" charset="0"/>
                <a:ea typeface="Consolas" charset="0"/>
                <a:cs typeface="Consolas" charset="0"/>
              </a:rPr>
              <a:t>listOfPlayers</a:t>
            </a:r>
            <a:r>
              <a:rPr lang="en-US" dirty="0" err="1">
                <a:solidFill>
                  <a:srgbClr val="000000"/>
                </a:solidFill>
                <a:latin typeface="Consolas" charset="0"/>
                <a:ea typeface="Consolas" charset="0"/>
                <a:cs typeface="Consolas" charset="0"/>
              </a:rPr>
              <a:t>.get</a:t>
            </a:r>
            <a:r>
              <a:rPr lang="en-US" dirty="0">
                <a:solidFill>
                  <a:srgbClr val="000000"/>
                </a:solidFill>
                <a:latin typeface="Consolas" charset="0"/>
                <a:ea typeface="Consolas" charset="0"/>
                <a:cs typeface="Consolas" charset="0"/>
              </a:rPr>
              <a:t>(</a:t>
            </a:r>
            <a:r>
              <a:rPr lang="en-US" dirty="0" err="1">
                <a:solidFill>
                  <a:srgbClr val="6A3E3E"/>
                </a:solidFill>
                <a:latin typeface="Consolas" charset="0"/>
                <a:ea typeface="Consolas" charset="0"/>
                <a:cs typeface="Consolas" charset="0"/>
              </a:rPr>
              <a:t>startIndex</a:t>
            </a:r>
            <a:r>
              <a:rPr lang="en-US" dirty="0">
                <a:solidFill>
                  <a:srgbClr val="000000"/>
                </a:solidFill>
                <a:latin typeface="Consolas" charset="0"/>
                <a:ea typeface="Consolas" charset="0"/>
                <a:cs typeface="Consolas" charset="0"/>
              </a:rPr>
              <a:t>);</a:t>
            </a:r>
          </a:p>
          <a:p>
            <a:r>
              <a:rPr lang="en-US" dirty="0" smtClean="0">
                <a:solidFill>
                  <a:srgbClr val="000000"/>
                </a:solidFill>
                <a:latin typeface="Consolas" charset="0"/>
                <a:ea typeface="Consolas" charset="0"/>
                <a:cs typeface="Consolas" charset="0"/>
              </a:rPr>
              <a:t>Participant </a:t>
            </a:r>
            <a:r>
              <a:rPr lang="en-US" dirty="0" err="1">
                <a:solidFill>
                  <a:srgbClr val="6A3E3E"/>
                </a:solidFill>
                <a:latin typeface="Consolas" charset="0"/>
                <a:ea typeface="Consolas" charset="0"/>
                <a:cs typeface="Consolas" charset="0"/>
              </a:rPr>
              <a:t>receivingPlayer</a:t>
            </a:r>
            <a:r>
              <a:rPr lang="en-US" dirty="0">
                <a:solidFill>
                  <a:srgbClr val="000000"/>
                </a:solidFill>
                <a:latin typeface="Consolas" charset="0"/>
                <a:ea typeface="Consolas" charset="0"/>
                <a:cs typeface="Consolas" charset="0"/>
              </a:rPr>
              <a:t> = </a:t>
            </a:r>
            <a:r>
              <a:rPr lang="en-US" dirty="0" err="1">
                <a:solidFill>
                  <a:srgbClr val="0000C0"/>
                </a:solidFill>
                <a:latin typeface="Consolas" charset="0"/>
                <a:ea typeface="Consolas" charset="0"/>
                <a:cs typeface="Consolas" charset="0"/>
              </a:rPr>
              <a:t>listOfPlayers</a:t>
            </a:r>
            <a:r>
              <a:rPr lang="en-US" dirty="0" err="1">
                <a:solidFill>
                  <a:srgbClr val="000000"/>
                </a:solidFill>
                <a:latin typeface="Consolas" charset="0"/>
                <a:ea typeface="Consolas" charset="0"/>
                <a:cs typeface="Consolas" charset="0"/>
              </a:rPr>
              <a:t>.get</a:t>
            </a:r>
            <a:r>
              <a:rPr lang="en-US" dirty="0">
                <a:solidFill>
                  <a:srgbClr val="000000"/>
                </a:solidFill>
                <a:latin typeface="Consolas" charset="0"/>
                <a:ea typeface="Consolas" charset="0"/>
                <a:cs typeface="Consolas" charset="0"/>
              </a:rPr>
              <a:t>(</a:t>
            </a:r>
            <a:r>
              <a:rPr lang="en-US" dirty="0" err="1">
                <a:solidFill>
                  <a:srgbClr val="6A3E3E"/>
                </a:solidFill>
                <a:latin typeface="Consolas" charset="0"/>
                <a:ea typeface="Consolas" charset="0"/>
                <a:cs typeface="Consolas" charset="0"/>
              </a:rPr>
              <a:t>receiveIndex</a:t>
            </a:r>
            <a:r>
              <a:rPr lang="en-US" dirty="0">
                <a:solidFill>
                  <a:srgbClr val="000000"/>
                </a:solidFill>
                <a:latin typeface="Consolas" charset="0"/>
                <a:ea typeface="Consolas" charset="0"/>
                <a:cs typeface="Consolas" charset="0"/>
              </a:rPr>
              <a:t>);</a:t>
            </a:r>
            <a:endParaRPr lang="en-US" dirty="0">
              <a:latin typeface="Consolas" charset="0"/>
              <a:ea typeface="Consolas" charset="0"/>
              <a:cs typeface="Consolas" charset="0"/>
            </a:endParaRPr>
          </a:p>
        </p:txBody>
      </p:sp>
      <p:sp>
        <p:nvSpPr>
          <p:cNvPr id="4" name="Rectangle 3"/>
          <p:cNvSpPr/>
          <p:nvPr/>
        </p:nvSpPr>
        <p:spPr>
          <a:xfrm>
            <a:off x="1625230" y="571383"/>
            <a:ext cx="5800114"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In each round, do </a:t>
            </a:r>
            <a:r>
              <a:rPr lang="is-IS" sz="5400" b="0" cap="none" spc="0" dirty="0" smtClean="0">
                <a:ln w="0"/>
                <a:solidFill>
                  <a:schemeClr val="accent1"/>
                </a:solidFill>
                <a:effectLst>
                  <a:outerShdw blurRad="38100" dist="25400" dir="5400000" algn="ctr" rotWithShape="0">
                    <a:srgbClr val="6E747A">
                      <a:alpha val="43000"/>
                    </a:srgbClr>
                  </a:outerShdw>
                </a:effectLst>
              </a:rPr>
              <a: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56</a:t>
            </a:fld>
            <a:endParaRPr lang="en-US"/>
          </a:p>
        </p:txBody>
      </p:sp>
    </p:spTree>
    <p:extLst>
      <p:ext uri="{BB962C8B-B14F-4D97-AF65-F5344CB8AC3E}">
        <p14:creationId xmlns:p14="http://schemas.microsoft.com/office/powerpoint/2010/main" val="60564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6366" y="540889"/>
            <a:ext cx="11217498" cy="2893100"/>
          </a:xfrm>
          <a:prstGeom prst="rect">
            <a:avLst/>
          </a:prstGeom>
        </p:spPr>
        <p:txBody>
          <a:bodyPr wrap="square">
            <a:spAutoFit/>
          </a:bodyPr>
          <a:lstStyle/>
          <a:p>
            <a:r>
              <a:rPr lang="en-US" sz="1600" dirty="0">
                <a:solidFill>
                  <a:srgbClr val="3F7F5F"/>
                </a:solidFill>
                <a:latin typeface="Consolas" charset="0"/>
                <a:ea typeface="Consolas" charset="0"/>
                <a:cs typeface="Consolas" charset="0"/>
              </a:rPr>
              <a:t>//process the ball receiving process and print the player's name</a:t>
            </a:r>
          </a:p>
          <a:p>
            <a:r>
              <a:rPr lang="en-US" sz="1600" dirty="0" err="1" smtClean="0">
                <a:solidFill>
                  <a:srgbClr val="6A3E3E"/>
                </a:solidFill>
                <a:latin typeface="Consolas" charset="0"/>
                <a:ea typeface="Consolas" charset="0"/>
                <a:cs typeface="Consolas" charset="0"/>
              </a:rPr>
              <a:t>receivingPlayer</a:t>
            </a:r>
            <a:r>
              <a:rPr lang="en-US" sz="1600" dirty="0" err="1" smtClean="0">
                <a:solidFill>
                  <a:srgbClr val="000000"/>
                </a:solidFill>
                <a:latin typeface="Consolas" charset="0"/>
                <a:ea typeface="Consolas" charset="0"/>
                <a:cs typeface="Consolas" charset="0"/>
              </a:rPr>
              <a:t>.receiveBall</a:t>
            </a:r>
            <a:r>
              <a:rPr lang="en-US" sz="1600" dirty="0">
                <a:solidFill>
                  <a:srgbClr val="000000"/>
                </a:solidFill>
                <a:latin typeface="Consolas" charset="0"/>
                <a:ea typeface="Consolas" charset="0"/>
                <a:cs typeface="Consolas" charset="0"/>
              </a:rPr>
              <a:t>(); </a:t>
            </a:r>
            <a:r>
              <a:rPr lang="en-US" sz="1600" dirty="0">
                <a:solidFill>
                  <a:srgbClr val="3F7F5F"/>
                </a:solidFill>
                <a:latin typeface="Consolas" charset="0"/>
                <a:ea typeface="Consolas" charset="0"/>
                <a:cs typeface="Consolas" charset="0"/>
              </a:rPr>
              <a:t>//increment internal counter</a:t>
            </a:r>
          </a:p>
          <a:p>
            <a:r>
              <a:rPr lang="en-US" sz="1600" dirty="0" err="1" smtClean="0">
                <a:solidFill>
                  <a:srgbClr val="000000"/>
                </a:solidFill>
                <a:latin typeface="Consolas" charset="0"/>
                <a:ea typeface="Consolas" charset="0"/>
                <a:cs typeface="Consolas" charset="0"/>
              </a:rPr>
              <a:t>System.</a:t>
            </a:r>
            <a:r>
              <a:rPr lang="en-US" sz="1600" b="1" i="1" dirty="0" err="1" smtClean="0">
                <a:solidFill>
                  <a:srgbClr val="0000C0"/>
                </a:solidFill>
                <a:latin typeface="Consolas" charset="0"/>
                <a:ea typeface="Consolas" charset="0"/>
                <a:cs typeface="Consolas" charset="0"/>
              </a:rPr>
              <a:t>out</a:t>
            </a:r>
            <a:r>
              <a:rPr lang="en-US" sz="1600" b="1" i="1" dirty="0" err="1" smtClean="0">
                <a:solidFill>
                  <a:srgbClr val="000000"/>
                </a:solidFill>
                <a:latin typeface="Consolas" charset="0"/>
                <a:ea typeface="Consolas" charset="0"/>
                <a:cs typeface="Consolas" charset="0"/>
              </a:rPr>
              <a:t>.println</a:t>
            </a:r>
            <a:r>
              <a:rPr lang="en-US" sz="1600" b="1" i="1" dirty="0" smtClean="0">
                <a:solidFill>
                  <a:srgbClr val="000000"/>
                </a:solidFill>
                <a:latin typeface="Consolas" charset="0"/>
                <a:ea typeface="Consolas" charset="0"/>
                <a:cs typeface="Consolas" charset="0"/>
              </a:rPr>
              <a:t>(</a:t>
            </a:r>
            <a:r>
              <a:rPr lang="en-US" sz="1600" b="1" i="1" dirty="0" err="1" smtClean="0">
                <a:solidFill>
                  <a:srgbClr val="6A3E3E"/>
                </a:solidFill>
                <a:latin typeface="Consolas" charset="0"/>
                <a:ea typeface="Consolas" charset="0"/>
                <a:cs typeface="Consolas" charset="0"/>
              </a:rPr>
              <a:t>receivingPlayer</a:t>
            </a:r>
            <a:r>
              <a:rPr lang="en-US" sz="1600" b="1" i="1" dirty="0" err="1" smtClean="0">
                <a:solidFill>
                  <a:srgbClr val="000000"/>
                </a:solidFill>
                <a:latin typeface="Consolas" charset="0"/>
                <a:ea typeface="Consolas" charset="0"/>
                <a:cs typeface="Consolas" charset="0"/>
              </a:rPr>
              <a:t>.getName</a:t>
            </a:r>
            <a:r>
              <a:rPr lang="en-US" sz="1600" b="1" i="1" dirty="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p>
          <a:p>
            <a:r>
              <a:rPr lang="en-US" sz="1600" dirty="0" smtClean="0">
                <a:solidFill>
                  <a:srgbClr val="3F7F5F"/>
                </a:solidFill>
                <a:latin typeface="Consolas" charset="0"/>
                <a:ea typeface="Consolas" charset="0"/>
                <a:cs typeface="Consolas" charset="0"/>
              </a:rPr>
              <a:t>//</a:t>
            </a:r>
            <a:r>
              <a:rPr lang="en-US" sz="1600" dirty="0">
                <a:solidFill>
                  <a:srgbClr val="3F7F5F"/>
                </a:solidFill>
                <a:latin typeface="Consolas" charset="0"/>
                <a:ea typeface="Consolas" charset="0"/>
                <a:cs typeface="Consolas" charset="0"/>
              </a:rPr>
              <a:t>determine whether to swap or remove the player</a:t>
            </a:r>
          </a:p>
          <a:p>
            <a:r>
              <a:rPr lang="en-US" sz="1600" b="1" dirty="0" smtClean="0">
                <a:solidFill>
                  <a:srgbClr val="7F0055"/>
                </a:solidFill>
                <a:latin typeface="Consolas" charset="0"/>
                <a:ea typeface="Consolas" charset="0"/>
                <a:cs typeface="Consolas" charset="0"/>
              </a:rPr>
              <a:t>if</a:t>
            </a:r>
            <a:r>
              <a:rPr lang="en-US" sz="1600" b="1" dirty="0" smtClean="0">
                <a:solidFill>
                  <a:srgbClr val="000000"/>
                </a:solidFill>
                <a:latin typeface="Consolas" charset="0"/>
                <a:ea typeface="Consolas" charset="0"/>
                <a:cs typeface="Consolas" charset="0"/>
              </a:rPr>
              <a:t> </a:t>
            </a:r>
            <a:r>
              <a:rPr lang="en-US" sz="1600" b="1" dirty="0">
                <a:solidFill>
                  <a:srgbClr val="000000"/>
                </a:solidFill>
                <a:latin typeface="Consolas" charset="0"/>
                <a:ea typeface="Consolas" charset="0"/>
                <a:cs typeface="Consolas" charset="0"/>
              </a:rPr>
              <a:t>(</a:t>
            </a:r>
            <a:r>
              <a:rPr lang="en-US" sz="1600" b="1" dirty="0" err="1">
                <a:solidFill>
                  <a:srgbClr val="6A3E3E"/>
                </a:solidFill>
                <a:latin typeface="Consolas" charset="0"/>
                <a:ea typeface="Consolas" charset="0"/>
                <a:cs typeface="Consolas" charset="0"/>
              </a:rPr>
              <a:t>receivingPlayer</a:t>
            </a:r>
            <a:r>
              <a:rPr lang="en-US" sz="1600" b="1" dirty="0" err="1">
                <a:solidFill>
                  <a:srgbClr val="000000"/>
                </a:solidFill>
                <a:latin typeface="Consolas" charset="0"/>
                <a:ea typeface="Consolas" charset="0"/>
                <a:cs typeface="Consolas" charset="0"/>
              </a:rPr>
              <a:t>.getNumOfReceivedBalls</a:t>
            </a:r>
            <a:r>
              <a:rPr lang="en-US" sz="1600" b="1" dirty="0">
                <a:solidFill>
                  <a:srgbClr val="000000"/>
                </a:solidFill>
                <a:latin typeface="Consolas" charset="0"/>
                <a:ea typeface="Consolas" charset="0"/>
                <a:cs typeface="Consolas" charset="0"/>
              </a:rPr>
              <a:t>() == </a:t>
            </a:r>
            <a:r>
              <a:rPr lang="en-US" sz="1600" b="1" dirty="0">
                <a:solidFill>
                  <a:srgbClr val="6A3E3E"/>
                </a:solidFill>
                <a:latin typeface="Consolas" charset="0"/>
                <a:ea typeface="Consolas" charset="0"/>
                <a:cs typeface="Consolas" charset="0"/>
              </a:rPr>
              <a:t>k</a:t>
            </a:r>
            <a:r>
              <a:rPr lang="en-US" sz="1600" b="1" dirty="0">
                <a:solidFill>
                  <a:srgbClr val="000000"/>
                </a:solidFill>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C0"/>
                </a:solidFill>
                <a:latin typeface="Consolas" charset="0"/>
                <a:ea typeface="Consolas" charset="0"/>
                <a:cs typeface="Consolas" charset="0"/>
              </a:rPr>
              <a:t>listOfPlayers</a:t>
            </a:r>
            <a:r>
              <a:rPr lang="en-US" sz="1600" dirty="0" err="1" smtClean="0">
                <a:solidFill>
                  <a:srgbClr val="000000"/>
                </a:solidFill>
                <a:latin typeface="Consolas" charset="0"/>
                <a:ea typeface="Consolas" charset="0"/>
                <a:cs typeface="Consolas" charset="0"/>
              </a:rPr>
              <a:t>.remove</a:t>
            </a:r>
            <a:r>
              <a:rPr lang="en-US" sz="1600" dirty="0" smtClean="0">
                <a:solidFill>
                  <a:srgbClr val="000000"/>
                </a:solidFill>
                <a:latin typeface="Consolas" charset="0"/>
                <a:ea typeface="Consolas" charset="0"/>
                <a:cs typeface="Consolas" charset="0"/>
              </a:rPr>
              <a:t>(</a:t>
            </a:r>
            <a:r>
              <a:rPr lang="en-US" sz="1600" dirty="0" err="1" smtClean="0">
                <a:solidFill>
                  <a:srgbClr val="6A3E3E"/>
                </a:solidFill>
                <a:latin typeface="Consolas" charset="0"/>
                <a:ea typeface="Consolas" charset="0"/>
                <a:cs typeface="Consolas" charset="0"/>
              </a:rPr>
              <a:t>receivingPlayer</a:t>
            </a:r>
            <a:r>
              <a:rPr lang="en-US" sz="1600" dirty="0">
                <a:solidFill>
                  <a:srgbClr val="000000"/>
                </a:solidFill>
                <a:latin typeface="Consolas" charset="0"/>
                <a:ea typeface="Consolas" charset="0"/>
                <a:cs typeface="Consolas" charset="0"/>
              </a:rPr>
              <a:t>);</a:t>
            </a:r>
          </a:p>
          <a:p>
            <a:r>
              <a:rPr lang="en-US" sz="1600" dirty="0" smtClean="0">
                <a:solidFill>
                  <a:srgbClr val="000000"/>
                </a:solidFill>
                <a:latin typeface="Consolas" charset="0"/>
                <a:ea typeface="Consolas" charset="0"/>
                <a:cs typeface="Consolas" charset="0"/>
              </a:rPr>
              <a:t>    </a:t>
            </a:r>
            <a:r>
              <a:rPr lang="en-US" sz="1600" dirty="0" err="1" smtClean="0">
                <a:solidFill>
                  <a:srgbClr val="6A3E3E"/>
                </a:solidFill>
                <a:latin typeface="Consolas" charset="0"/>
                <a:ea typeface="Consolas" charset="0"/>
                <a:cs typeface="Consolas" charset="0"/>
              </a:rPr>
              <a:t>startIndex</a:t>
            </a:r>
            <a:r>
              <a:rPr lang="en-US" sz="1600" dirty="0" smtClean="0">
                <a:solidFill>
                  <a:srgbClr val="000000"/>
                </a:solidFill>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 </a:t>
            </a:r>
            <a:r>
              <a:rPr lang="en-US" sz="1600" dirty="0" err="1">
                <a:solidFill>
                  <a:srgbClr val="6A3E3E"/>
                </a:solidFill>
                <a:latin typeface="Consolas" charset="0"/>
                <a:ea typeface="Consolas" charset="0"/>
                <a:cs typeface="Consolas" charset="0"/>
              </a:rPr>
              <a:t>receiveIndex</a:t>
            </a:r>
            <a:r>
              <a:rPr lang="en-US" sz="1600" dirty="0">
                <a:solidFill>
                  <a:srgbClr val="000000"/>
                </a:solidFill>
                <a:latin typeface="Consolas" charset="0"/>
                <a:ea typeface="Consolas" charset="0"/>
                <a:cs typeface="Consolas" charset="0"/>
              </a:rPr>
              <a:t> % </a:t>
            </a:r>
            <a:r>
              <a:rPr lang="en-US" sz="1600" dirty="0" err="1">
                <a:solidFill>
                  <a:srgbClr val="0000C0"/>
                </a:solidFill>
                <a:latin typeface="Consolas" charset="0"/>
                <a:ea typeface="Consolas" charset="0"/>
                <a:cs typeface="Consolas" charset="0"/>
              </a:rPr>
              <a:t>listOfPlayers</a:t>
            </a:r>
            <a:r>
              <a:rPr lang="en-US" sz="1600" dirty="0" err="1">
                <a:solidFill>
                  <a:srgbClr val="000000"/>
                </a:solidFill>
                <a:latin typeface="Consolas" charset="0"/>
                <a:ea typeface="Consolas" charset="0"/>
                <a:cs typeface="Consolas" charset="0"/>
              </a:rPr>
              <a:t>.size</a:t>
            </a:r>
            <a:r>
              <a:rPr lang="en-US" sz="1600" dirty="0" smtClean="0">
                <a:solidFill>
                  <a:srgbClr val="000000"/>
                </a:solidFill>
                <a:latin typeface="Consolas" charset="0"/>
                <a:ea typeface="Consolas" charset="0"/>
                <a:cs typeface="Consolas" charset="0"/>
              </a:rPr>
              <a:t>();</a:t>
            </a:r>
          </a:p>
          <a:p>
            <a:r>
              <a:rPr lang="en-US" sz="1600" dirty="0" smtClean="0">
                <a:solidFill>
                  <a:srgbClr val="000000"/>
                </a:solidFill>
                <a:latin typeface="Consolas" charset="0"/>
                <a:ea typeface="Consolas" charset="0"/>
                <a:cs typeface="Consolas" charset="0"/>
              </a:rPr>
              <a:t>} </a:t>
            </a:r>
            <a:r>
              <a:rPr lang="en-US" sz="1600" b="1" dirty="0" smtClean="0">
                <a:solidFill>
                  <a:srgbClr val="7F0055"/>
                </a:solidFill>
                <a:latin typeface="Consolas" charset="0"/>
                <a:ea typeface="Consolas" charset="0"/>
                <a:cs typeface="Consolas" charset="0"/>
              </a:rPr>
              <a:t>else</a:t>
            </a:r>
            <a:r>
              <a:rPr lang="en-US" sz="1600" b="1" dirty="0" smtClean="0">
                <a:solidFill>
                  <a:srgbClr val="000000"/>
                </a:solidFill>
                <a:latin typeface="Consolas" charset="0"/>
                <a:ea typeface="Consolas" charset="0"/>
                <a:cs typeface="Consolas" charset="0"/>
              </a:rPr>
              <a:t>  </a:t>
            </a:r>
            <a:r>
              <a:rPr lang="en-US" sz="1600" b="1" dirty="0" smtClean="0">
                <a:solidFill>
                  <a:srgbClr val="7F0055"/>
                </a:solidFill>
                <a:latin typeface="Consolas" charset="0"/>
                <a:ea typeface="Consolas" charset="0"/>
                <a:cs typeface="Consolas" charset="0"/>
              </a:rPr>
              <a:t>if</a:t>
            </a:r>
            <a:r>
              <a:rPr lang="en-US" sz="1600" b="1" dirty="0" smtClean="0">
                <a:solidFill>
                  <a:srgbClr val="000000"/>
                </a:solidFill>
                <a:latin typeface="Consolas" charset="0"/>
                <a:ea typeface="Consolas" charset="0"/>
                <a:cs typeface="Consolas" charset="0"/>
              </a:rPr>
              <a:t>(</a:t>
            </a:r>
            <a:r>
              <a:rPr lang="en-US" sz="1600" b="1" dirty="0" smtClean="0">
                <a:solidFill>
                  <a:srgbClr val="00B050"/>
                </a:solidFill>
                <a:latin typeface="Consolas" charset="0"/>
                <a:ea typeface="Consolas" charset="0"/>
                <a:cs typeface="Consolas" charset="0"/>
              </a:rPr>
              <a:t>/* receiver and initial player are different */</a:t>
            </a:r>
            <a:r>
              <a:rPr lang="en-US" sz="1600" b="1" dirty="0" smtClean="0">
                <a:solidFill>
                  <a:srgbClr val="000000"/>
                </a:solidFill>
                <a:latin typeface="Consolas" charset="0"/>
                <a:ea typeface="Consolas" charset="0"/>
                <a:cs typeface="Consolas" charset="0"/>
              </a:rPr>
              <a:t>) {</a:t>
            </a:r>
          </a:p>
          <a:p>
            <a:r>
              <a:rPr lang="en-US" sz="1600" dirty="0" smtClean="0">
                <a:solidFill>
                  <a:srgbClr val="000000"/>
                </a:solidFill>
                <a:latin typeface="Consolas" charset="0"/>
                <a:ea typeface="Consolas" charset="0"/>
                <a:cs typeface="Consolas" charset="0"/>
              </a:rPr>
              <a:t>    swap(</a:t>
            </a:r>
            <a:r>
              <a:rPr lang="en-US" sz="1600" dirty="0" err="1" smtClean="0">
                <a:solidFill>
                  <a:srgbClr val="6A3E3E"/>
                </a:solidFill>
                <a:latin typeface="Consolas" charset="0"/>
                <a:ea typeface="Consolas" charset="0"/>
                <a:cs typeface="Consolas" charset="0"/>
              </a:rPr>
              <a:t>startIndex</a:t>
            </a:r>
            <a:r>
              <a:rPr lang="en-US" sz="1600" dirty="0" smtClean="0">
                <a:solidFill>
                  <a:srgbClr val="000000"/>
                </a:solidFill>
                <a:latin typeface="Consolas" charset="0"/>
                <a:ea typeface="Consolas" charset="0"/>
                <a:cs typeface="Consolas" charset="0"/>
              </a:rPr>
              <a:t>, </a:t>
            </a:r>
            <a:r>
              <a:rPr lang="en-US" sz="1600" dirty="0" err="1" smtClean="0">
                <a:solidFill>
                  <a:srgbClr val="6A3E3E"/>
                </a:solidFill>
                <a:latin typeface="Consolas" charset="0"/>
                <a:ea typeface="Consolas" charset="0"/>
                <a:cs typeface="Consolas" charset="0"/>
              </a:rPr>
              <a:t>receiveIndex</a:t>
            </a:r>
            <a:r>
              <a:rPr lang="en-US" sz="1600" dirty="0" smtClean="0">
                <a:solidFill>
                  <a:srgbClr val="000000"/>
                </a:solidFill>
                <a:latin typeface="Consolas" charset="0"/>
                <a:ea typeface="Consolas" charset="0"/>
                <a:cs typeface="Consolas" charset="0"/>
              </a:rPr>
              <a:t>, </a:t>
            </a:r>
            <a:r>
              <a:rPr lang="en-US" sz="1600" dirty="0" err="1" smtClean="0">
                <a:solidFill>
                  <a:srgbClr val="6A3E3E"/>
                </a:solidFill>
                <a:latin typeface="Consolas" charset="0"/>
                <a:ea typeface="Consolas" charset="0"/>
                <a:cs typeface="Consolas" charset="0"/>
              </a:rPr>
              <a:t>startingPlayer</a:t>
            </a:r>
            <a:r>
              <a:rPr lang="en-US" sz="1600" dirty="0" smtClean="0">
                <a:solidFill>
                  <a:srgbClr val="000000"/>
                </a:solidFill>
                <a:latin typeface="Consolas" charset="0"/>
                <a:ea typeface="Consolas" charset="0"/>
                <a:cs typeface="Consolas" charset="0"/>
              </a:rPr>
              <a:t>, </a:t>
            </a:r>
            <a:r>
              <a:rPr lang="en-US" sz="1600" dirty="0" err="1" smtClean="0">
                <a:solidFill>
                  <a:srgbClr val="6A3E3E"/>
                </a:solidFill>
                <a:latin typeface="Consolas" charset="0"/>
                <a:ea typeface="Consolas" charset="0"/>
                <a:cs typeface="Consolas" charset="0"/>
              </a:rPr>
              <a:t>receivingPlayer</a:t>
            </a:r>
            <a:r>
              <a:rPr lang="en-US" sz="1600" dirty="0" smtClean="0">
                <a:solidFill>
                  <a:srgbClr val="000000"/>
                </a:solidFill>
                <a:latin typeface="Consolas" charset="0"/>
                <a:ea typeface="Consolas" charset="0"/>
                <a:cs typeface="Consolas" charset="0"/>
              </a:rPr>
              <a:t>);</a:t>
            </a:r>
          </a:p>
          <a:p>
            <a:r>
              <a:rPr lang="en-US" sz="1600" dirty="0" smtClean="0">
                <a:solidFill>
                  <a:srgbClr val="000000"/>
                </a:solidFill>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8" name="Elbow Connector 7"/>
          <p:cNvCxnSpPr/>
          <p:nvPr/>
        </p:nvCxnSpPr>
        <p:spPr>
          <a:xfrm rot="10800000">
            <a:off x="824246" y="2412453"/>
            <a:ext cx="2279562" cy="1751530"/>
          </a:xfrm>
          <a:prstGeom prst="bentConnector3">
            <a:avLst>
              <a:gd name="adj1" fmla="val 123446"/>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Oval 23"/>
          <p:cNvSpPr/>
          <p:nvPr/>
        </p:nvSpPr>
        <p:spPr>
          <a:xfrm>
            <a:off x="1803457" y="3433581"/>
            <a:ext cx="1460806" cy="14608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t>?</a:t>
            </a:r>
            <a:endParaRPr lang="en-US" sz="9600" dirty="0"/>
          </a:p>
        </p:txBody>
      </p:sp>
      <p:sp>
        <p:nvSpPr>
          <p:cNvPr id="25" name="TextBox 24"/>
          <p:cNvSpPr txBox="1"/>
          <p:nvPr/>
        </p:nvSpPr>
        <p:spPr>
          <a:xfrm>
            <a:off x="3676802" y="3433989"/>
            <a:ext cx="3928057" cy="2031325"/>
          </a:xfrm>
          <a:prstGeom prst="rect">
            <a:avLst/>
          </a:prstGeom>
          <a:noFill/>
        </p:spPr>
        <p:txBody>
          <a:bodyPr wrap="square" rtlCol="0">
            <a:spAutoFit/>
          </a:bodyPr>
          <a:lstStyle/>
          <a:p>
            <a:pPr algn="just"/>
            <a:r>
              <a:rPr lang="en-US" dirty="0" smtClean="0">
                <a:latin typeface="+mj-lt"/>
              </a:rPr>
              <a:t>To </a:t>
            </a:r>
            <a:r>
              <a:rPr lang="en-US" b="1" dirty="0" smtClean="0">
                <a:solidFill>
                  <a:srgbClr val="00B050"/>
                </a:solidFill>
                <a:latin typeface="+mj-lt"/>
              </a:rPr>
              <a:t>give the ball to the next player. </a:t>
            </a:r>
            <a:r>
              <a:rPr lang="en-US" dirty="0" smtClean="0">
                <a:latin typeface="+mj-lt"/>
              </a:rPr>
              <a:t>If the removed player is the last player, it will give the ball to the first player.</a:t>
            </a:r>
          </a:p>
          <a:p>
            <a:pPr algn="just"/>
            <a:endParaRPr lang="en-US" dirty="0" smtClean="0">
              <a:latin typeface="+mj-lt"/>
            </a:endParaRPr>
          </a:p>
          <a:p>
            <a:pPr algn="just"/>
            <a:r>
              <a:rPr lang="en-US" dirty="0" smtClean="0">
                <a:latin typeface="+mj-lt"/>
              </a:rPr>
              <a:t>Otherwise, it will be handed to the next player, which now </a:t>
            </a:r>
            <a:r>
              <a:rPr lang="en-US" b="1" dirty="0" smtClean="0">
                <a:solidFill>
                  <a:srgbClr val="00B050"/>
                </a:solidFill>
                <a:latin typeface="+mj-lt"/>
              </a:rPr>
              <a:t>occupies the same index as the removed player.</a:t>
            </a:r>
            <a:endParaRPr lang="en-US" b="1" dirty="0">
              <a:solidFill>
                <a:srgbClr val="00B050"/>
              </a:solidFill>
              <a:latin typeface="+mj-lt"/>
            </a:endParaRPr>
          </a:p>
        </p:txBody>
      </p:sp>
      <p:sp>
        <p:nvSpPr>
          <p:cNvPr id="26"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3200" strike="noStrike" spc="-1" dirty="0" smtClean="0">
                <a:solidFill>
                  <a:schemeClr val="bg1"/>
                </a:solidFill>
                <a:uFill>
                  <a:solidFill>
                    <a:srgbClr val="FFFFFF"/>
                  </a:solidFill>
                </a:uFill>
                <a:latin typeface="+mj-lt"/>
              </a:rPr>
              <a:t>Passing</a:t>
            </a:r>
            <a:endParaRPr sz="1400" dirty="0">
              <a:solidFill>
                <a:schemeClr val="bg1"/>
              </a:solidFill>
              <a:latin typeface="+mj-lt"/>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57</a:t>
            </a:fld>
            <a:endParaRPr lang="en-US"/>
          </a:p>
        </p:txBody>
      </p:sp>
    </p:spTree>
    <p:extLst>
      <p:ext uri="{BB962C8B-B14F-4D97-AF65-F5344CB8AC3E}">
        <p14:creationId xmlns:p14="http://schemas.microsoft.com/office/powerpoint/2010/main" val="38934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smtClean="0"/>
              <a:t>2</a:t>
            </a:r>
            <a:endParaRPr lang="en-US" dirty="0"/>
          </a:p>
        </p:txBody>
      </p:sp>
      <p:sp>
        <p:nvSpPr>
          <p:cNvPr id="4" name="Text Placeholder 3"/>
          <p:cNvSpPr>
            <a:spLocks noGrp="1"/>
          </p:cNvSpPr>
          <p:nvPr>
            <p:ph type="body" sz="half" idx="2"/>
          </p:nvPr>
        </p:nvSpPr>
        <p:spPr/>
        <p:txBody>
          <a:bodyPr>
            <a:normAutofit/>
          </a:bodyPr>
          <a:lstStyle/>
          <a:p>
            <a:r>
              <a:rPr lang="en-US" sz="3600" dirty="0" smtClean="0"/>
              <a:t>Story of My Love (Subway)</a:t>
            </a:r>
            <a:endParaRPr lang="en-US" sz="3600" dirty="0"/>
          </a:p>
        </p:txBody>
      </p:sp>
      <p:sp>
        <p:nvSpPr>
          <p:cNvPr id="3" name="Slide Number Placeholder 2"/>
          <p:cNvSpPr>
            <a:spLocks noGrp="1"/>
          </p:cNvSpPr>
          <p:nvPr>
            <p:ph type="sldNum" sz="quarter" idx="12"/>
          </p:nvPr>
        </p:nvSpPr>
        <p:spPr/>
        <p:txBody>
          <a:bodyPr/>
          <a:lstStyle/>
          <a:p>
            <a:fld id="{835E20A1-CA8B-C44B-AF3A-EA9FF10691F4}" type="slidenum">
              <a:rPr lang="en-US" smtClean="0"/>
              <a:pPr/>
              <a:t>58</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399"/>
          <a:stretch/>
        </p:blipFill>
        <p:spPr>
          <a:xfrm>
            <a:off x="0" y="0"/>
            <a:ext cx="9144000" cy="4932608"/>
          </a:xfrm>
          <a:prstGeom prst="rect">
            <a:avLst/>
          </a:prstGeom>
        </p:spPr>
      </p:pic>
    </p:spTree>
    <p:extLst>
      <p:ext uri="{BB962C8B-B14F-4D97-AF65-F5344CB8AC3E}">
        <p14:creationId xmlns:p14="http://schemas.microsoft.com/office/powerpoint/2010/main" val="5315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1302275"/>
            <a:ext cx="8520600" cy="707400"/>
          </a:xfrm>
          <a:prstGeom prst="rect">
            <a:avLst/>
          </a:prstGeom>
        </p:spPr>
        <p:txBody>
          <a:bodyPr lIns="91425" tIns="91425" rIns="91425" bIns="91425" anchor="t" anchorCtr="0">
            <a:noAutofit/>
          </a:bodyPr>
          <a:lstStyle/>
          <a:p>
            <a:r>
              <a:rPr lang="zh-CN"/>
              <a:t>Task A - Which data structure to use?</a:t>
            </a:r>
          </a:p>
        </p:txBody>
      </p:sp>
      <p:sp>
        <p:nvSpPr>
          <p:cNvPr id="172" name="Shape 172"/>
          <p:cNvSpPr txBox="1">
            <a:spLocks noGrp="1"/>
          </p:cNvSpPr>
          <p:nvPr>
            <p:ph type="body" idx="1"/>
          </p:nvPr>
        </p:nvSpPr>
        <p:spPr>
          <a:xfrm>
            <a:off x="311700" y="2123575"/>
            <a:ext cx="8520600" cy="3302700"/>
          </a:xfrm>
          <a:prstGeom prst="rect">
            <a:avLst/>
          </a:prstGeom>
        </p:spPr>
        <p:txBody>
          <a:bodyPr lIns="91425" tIns="91425" rIns="91425" bIns="91425" anchor="t" anchorCtr="0">
            <a:noAutofit/>
          </a:bodyPr>
          <a:lstStyle/>
          <a:p>
            <a:r>
              <a:rPr lang="zh-CN" b="1" dirty="0"/>
              <a:t>Circular Doubly Linkedlist:</a:t>
            </a:r>
          </a:p>
          <a:p>
            <a:pPr marL="457189" indent="-228594">
              <a:buChar char="-"/>
            </a:pPr>
            <a:r>
              <a:rPr lang="zh-CN" b="1" dirty="0"/>
              <a:t>Being “Circular Linkedlist” ensures that you always reach from start station to end station no matter which one is built before the other.</a:t>
            </a:r>
          </a:p>
          <a:p>
            <a:endParaRPr b="1" dirty="0"/>
          </a:p>
          <a:p>
            <a:pPr marL="457189" indent="-228594">
              <a:buChar char="-"/>
            </a:pPr>
            <a:r>
              <a:rPr lang="zh-CN" b="1" dirty="0"/>
              <a:t>Being “Doubly LinkedList” ensures that you can query all the stations from both clockwise and anti-clockwise directions.</a:t>
            </a:r>
          </a:p>
          <a:p>
            <a:endParaRPr dirty="0"/>
          </a:p>
        </p:txBody>
      </p:sp>
      <p:sp>
        <p:nvSpPr>
          <p:cNvPr id="2" name="Slide Number Placeholder 1"/>
          <p:cNvSpPr>
            <a:spLocks noGrp="1"/>
          </p:cNvSpPr>
          <p:nvPr>
            <p:ph type="sldNum" idx="12"/>
          </p:nvPr>
        </p:nvSpPr>
        <p:spPr/>
        <p:txBody>
          <a:bodyPr/>
          <a:lstStyle/>
          <a:p>
            <a:fld id="{00000000-1234-1234-1234-123412341234}" type="slidenum">
              <a:rPr lang="en-US" altLang="zh-CN" smtClean="0"/>
              <a:pPr/>
              <a:t>59</a:t>
            </a:fld>
            <a:endParaRPr lang="zh-CN" altLang="en-US"/>
          </a:p>
        </p:txBody>
      </p:sp>
    </p:spTree>
    <p:extLst>
      <p:ext uri="{BB962C8B-B14F-4D97-AF65-F5344CB8AC3E}">
        <p14:creationId xmlns:p14="http://schemas.microsoft.com/office/powerpoint/2010/main" val="4640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83216499"/>
              </p:ext>
            </p:extLst>
          </p:nvPr>
        </p:nvGraphicFramePr>
        <p:xfrm>
          <a:off x="645547" y="1350039"/>
          <a:ext cx="7763815" cy="1280160"/>
        </p:xfrm>
        <a:graphic>
          <a:graphicData uri="http://schemas.openxmlformats.org/drawingml/2006/table">
            <a:tbl>
              <a:tblPr firstRow="1" bandRow="1">
                <a:tableStyleId>{2D5ABB26-0587-4C30-8999-92F81FD0307C}</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6</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444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37493"/>
            <a:ext cx="8520600" cy="707400"/>
          </a:xfrm>
          <a:prstGeom prst="rect">
            <a:avLst/>
          </a:prstGeom>
        </p:spPr>
        <p:txBody>
          <a:bodyPr lIns="91425" tIns="91425" rIns="91425" bIns="91425" anchor="t" anchorCtr="0">
            <a:noAutofit/>
          </a:bodyPr>
          <a:lstStyle/>
          <a:p>
            <a:r>
              <a:rPr lang="zh-CN"/>
              <a:t>Task A - How to implement the data structure</a:t>
            </a:r>
          </a:p>
          <a:p>
            <a:endParaRPr dirty="0"/>
          </a:p>
        </p:txBody>
      </p:sp>
      <p:sp>
        <p:nvSpPr>
          <p:cNvPr id="178" name="Shape 178"/>
          <p:cNvSpPr txBox="1">
            <a:spLocks noGrp="1"/>
          </p:cNvSpPr>
          <p:nvPr>
            <p:ph type="body" idx="1"/>
          </p:nvPr>
        </p:nvSpPr>
        <p:spPr>
          <a:xfrm>
            <a:off x="311700" y="2123575"/>
            <a:ext cx="8520600" cy="3302700"/>
          </a:xfrm>
          <a:prstGeom prst="rect">
            <a:avLst/>
          </a:prstGeom>
        </p:spPr>
        <p:txBody>
          <a:bodyPr lIns="91425" tIns="91425" rIns="91425" bIns="91425" anchor="t" anchorCtr="0">
            <a:noAutofit/>
          </a:bodyPr>
          <a:lstStyle/>
          <a:p>
            <a:r>
              <a:rPr lang="zh-CN" dirty="0"/>
              <a:t>We have two options for the implementation</a:t>
            </a:r>
          </a:p>
          <a:p>
            <a:endParaRPr dirty="0"/>
          </a:p>
          <a:p>
            <a:r>
              <a:rPr lang="zh-CN" b="1" dirty="0"/>
              <a:t>Option A:  implement your own data structure</a:t>
            </a:r>
          </a:p>
          <a:p>
            <a:r>
              <a:rPr lang="zh-CN" b="1" dirty="0"/>
              <a:t>Option B: use Java Built-in LinkedList</a:t>
            </a:r>
          </a:p>
          <a:p>
            <a:endParaRPr b="1" dirty="0"/>
          </a:p>
          <a:p>
            <a:r>
              <a:rPr lang="en-SG" altLang="zh-CN"/>
              <a:t>H</a:t>
            </a:r>
            <a:r>
              <a:rPr lang="zh-CN"/>
              <a:t>e</a:t>
            </a:r>
            <a:r>
              <a:rPr lang="zh-CN" dirty="0"/>
              <a:t>re option B is chosen.</a:t>
            </a:r>
          </a:p>
        </p:txBody>
      </p:sp>
      <p:sp>
        <p:nvSpPr>
          <p:cNvPr id="2" name="Slide Number Placeholder 1"/>
          <p:cNvSpPr>
            <a:spLocks noGrp="1"/>
          </p:cNvSpPr>
          <p:nvPr>
            <p:ph type="sldNum" idx="12"/>
          </p:nvPr>
        </p:nvSpPr>
        <p:spPr/>
        <p:txBody>
          <a:bodyPr/>
          <a:lstStyle/>
          <a:p>
            <a:fld id="{00000000-1234-1234-1234-123412341234}" type="slidenum">
              <a:rPr lang="en-US" altLang="zh-CN" smtClean="0"/>
              <a:pPr/>
              <a:t>60</a:t>
            </a:fld>
            <a:endParaRPr lang="zh-CN" altLang="en-US"/>
          </a:p>
        </p:txBody>
      </p:sp>
    </p:spTree>
    <p:extLst>
      <p:ext uri="{BB962C8B-B14F-4D97-AF65-F5344CB8AC3E}">
        <p14:creationId xmlns:p14="http://schemas.microsoft.com/office/powerpoint/2010/main" val="137003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791912"/>
            <a:ext cx="8520600" cy="707400"/>
          </a:xfrm>
          <a:prstGeom prst="rect">
            <a:avLst/>
          </a:prstGeom>
        </p:spPr>
        <p:txBody>
          <a:bodyPr lIns="91425" tIns="91425" rIns="91425" bIns="91425" anchor="t" anchorCtr="0">
            <a:noAutofit/>
          </a:bodyPr>
          <a:lstStyle/>
          <a:p>
            <a:r>
              <a:rPr lang="zh-CN"/>
              <a:t>Task B - How to add a new station after an existing one?</a:t>
            </a:r>
          </a:p>
        </p:txBody>
      </p:sp>
      <p:sp>
        <p:nvSpPr>
          <p:cNvPr id="184" name="Shape 184"/>
          <p:cNvSpPr txBox="1">
            <a:spLocks noGrp="1"/>
          </p:cNvSpPr>
          <p:nvPr>
            <p:ph type="body" idx="1"/>
          </p:nvPr>
        </p:nvSpPr>
        <p:spPr>
          <a:xfrm>
            <a:off x="311700" y="2500125"/>
            <a:ext cx="8520600" cy="2926200"/>
          </a:xfrm>
          <a:prstGeom prst="rect">
            <a:avLst/>
          </a:prstGeom>
        </p:spPr>
        <p:txBody>
          <a:bodyPr lIns="91425" tIns="91425" rIns="91425" bIns="91425" anchor="t" anchorCtr="0">
            <a:noAutofit/>
          </a:bodyPr>
          <a:lstStyle/>
          <a:p>
            <a:r>
              <a:rPr lang="zh-CN" dirty="0"/>
              <a:t>Two-step solution for this one:</a:t>
            </a:r>
          </a:p>
          <a:p>
            <a:pPr marL="457189" indent="-228594">
              <a:buChar char="-"/>
            </a:pPr>
            <a:r>
              <a:rPr lang="zh-CN" dirty="0"/>
              <a:t>Find the existing station (i.e. find the node in the linked</a:t>
            </a:r>
            <a:r>
              <a:rPr lang="en-SG" altLang="zh-CN" dirty="0"/>
              <a:t> </a:t>
            </a:r>
            <a:r>
              <a:rPr lang="zh-CN" dirty="0"/>
              <a:t>list)</a:t>
            </a:r>
          </a:p>
          <a:p>
            <a:pPr marL="914377" lvl="1" indent="-228594">
              <a:buChar char="-"/>
            </a:pPr>
            <a:r>
              <a:rPr lang="zh-CN" dirty="0"/>
              <a:t>in Java Linked</a:t>
            </a:r>
            <a:r>
              <a:rPr lang="en-SG" altLang="zh-CN" dirty="0"/>
              <a:t>L</a:t>
            </a:r>
            <a:r>
              <a:rPr lang="zh-CN" dirty="0"/>
              <a:t>ist API, there is</a:t>
            </a:r>
            <a:r>
              <a:rPr lang="en-SG" altLang="zh-CN" dirty="0"/>
              <a:t> an</a:t>
            </a:r>
            <a:r>
              <a:rPr lang="zh-CN" dirty="0"/>
              <a:t> </a:t>
            </a:r>
            <a:r>
              <a:rPr lang="zh-CN" b="1" dirty="0"/>
              <a:t>indexOf()</a:t>
            </a:r>
            <a:r>
              <a:rPr lang="zh-CN" dirty="0"/>
              <a:t> method which can tell you the position of the node</a:t>
            </a:r>
          </a:p>
          <a:p>
            <a:pPr marL="457189" indent="-228594">
              <a:buChar char="-"/>
            </a:pPr>
            <a:r>
              <a:rPr lang="zh-CN" dirty="0"/>
              <a:t>Add the new station after that.</a:t>
            </a:r>
          </a:p>
          <a:p>
            <a:pPr marL="914377" lvl="1" indent="-228594">
              <a:buChar char="-"/>
            </a:pPr>
            <a:r>
              <a:rPr lang="zh-CN" dirty="0"/>
              <a:t>We can use the build in </a:t>
            </a:r>
            <a:r>
              <a:rPr lang="zh-CN" b="1" dirty="0"/>
              <a:t>add()</a:t>
            </a:r>
            <a:r>
              <a:rPr lang="zh-CN" dirty="0"/>
              <a:t> method for this</a:t>
            </a:r>
          </a:p>
        </p:txBody>
      </p:sp>
      <p:sp>
        <p:nvSpPr>
          <p:cNvPr id="2" name="Slide Number Placeholder 1"/>
          <p:cNvSpPr>
            <a:spLocks noGrp="1"/>
          </p:cNvSpPr>
          <p:nvPr>
            <p:ph type="sldNum" idx="12"/>
          </p:nvPr>
        </p:nvSpPr>
        <p:spPr/>
        <p:txBody>
          <a:bodyPr/>
          <a:lstStyle/>
          <a:p>
            <a:fld id="{00000000-1234-1234-1234-123412341234}" type="slidenum">
              <a:rPr lang="en-US" altLang="zh-CN" smtClean="0"/>
              <a:pPr/>
              <a:t>61</a:t>
            </a:fld>
            <a:endParaRPr lang="zh-CN" altLang="en-US"/>
          </a:p>
        </p:txBody>
      </p:sp>
    </p:spTree>
    <p:extLst>
      <p:ext uri="{BB962C8B-B14F-4D97-AF65-F5344CB8AC3E}">
        <p14:creationId xmlns:p14="http://schemas.microsoft.com/office/powerpoint/2010/main" val="87185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174877"/>
            <a:ext cx="8520600" cy="1286400"/>
          </a:xfrm>
          <a:prstGeom prst="rect">
            <a:avLst/>
          </a:prstGeom>
        </p:spPr>
        <p:txBody>
          <a:bodyPr lIns="91425" tIns="91425" rIns="91425" bIns="91425" anchor="t" anchorCtr="0">
            <a:noAutofit/>
          </a:bodyPr>
          <a:lstStyle/>
          <a:p>
            <a:r>
              <a:rPr lang="zh-CN" dirty="0"/>
              <a:t>Task</a:t>
            </a:r>
            <a:r>
              <a:rPr lang="en-SG" altLang="zh-CN" dirty="0"/>
              <a:t>s</a:t>
            </a:r>
            <a:r>
              <a:rPr lang="zh-CN" dirty="0"/>
              <a:t> C &amp; D - Find out the minimum time cost and shortest path between two stations</a:t>
            </a:r>
          </a:p>
        </p:txBody>
      </p:sp>
      <p:sp>
        <p:nvSpPr>
          <p:cNvPr id="190" name="Shape 190"/>
          <p:cNvSpPr txBox="1">
            <a:spLocks noGrp="1"/>
          </p:cNvSpPr>
          <p:nvPr>
            <p:ph type="body" idx="1"/>
          </p:nvPr>
        </p:nvSpPr>
        <p:spPr>
          <a:xfrm>
            <a:off x="311700" y="2500125"/>
            <a:ext cx="8520600" cy="2926200"/>
          </a:xfrm>
          <a:prstGeom prst="rect">
            <a:avLst/>
          </a:prstGeom>
        </p:spPr>
        <p:txBody>
          <a:bodyPr lIns="91425" tIns="91425" rIns="91425" bIns="91425" anchor="t" anchorCtr="0">
            <a:noAutofit/>
          </a:bodyPr>
          <a:lstStyle/>
          <a:p>
            <a:pPr marL="457189" indent="-228594">
              <a:buChar char="-"/>
            </a:pPr>
            <a:r>
              <a:rPr lang="zh-CN" dirty="0"/>
              <a:t>These two tasks can be solved together since once you know the shortest path, you can compute the travel</a:t>
            </a:r>
            <a:r>
              <a:rPr lang="en-SG" altLang="zh-CN" dirty="0"/>
              <a:t>l</a:t>
            </a:r>
            <a:r>
              <a:rPr lang="zh-CN" dirty="0"/>
              <a:t>ing time between the two stations. Math questions.</a:t>
            </a:r>
          </a:p>
          <a:p>
            <a:endParaRPr dirty="0"/>
          </a:p>
          <a:p>
            <a:pPr marL="457189" indent="-228594">
              <a:buChar char="-"/>
            </a:pPr>
            <a:r>
              <a:rPr lang="zh-CN" dirty="0"/>
              <a:t>To find the shortest path between two stations, you need to find out the clockwise path and anti-clockwise path, and compare the two to get the shortest one. </a:t>
            </a:r>
            <a:r>
              <a:rPr lang="en-SG" altLang="zh-CN" dirty="0"/>
              <a:t>I</a:t>
            </a:r>
            <a:r>
              <a:rPr lang="zh-CN" dirty="0"/>
              <a:t>f they have the same size, take the clockwise one.</a:t>
            </a:r>
          </a:p>
          <a:p>
            <a:endParaRPr dirty="0"/>
          </a:p>
        </p:txBody>
      </p:sp>
      <p:sp>
        <p:nvSpPr>
          <p:cNvPr id="2" name="Slide Number Placeholder 1"/>
          <p:cNvSpPr>
            <a:spLocks noGrp="1"/>
          </p:cNvSpPr>
          <p:nvPr>
            <p:ph type="sldNum" idx="12"/>
          </p:nvPr>
        </p:nvSpPr>
        <p:spPr/>
        <p:txBody>
          <a:bodyPr/>
          <a:lstStyle/>
          <a:p>
            <a:fld id="{00000000-1234-1234-1234-123412341234}" type="slidenum">
              <a:rPr lang="en-US" altLang="zh-CN" smtClean="0"/>
              <a:pPr/>
              <a:t>62</a:t>
            </a:fld>
            <a:endParaRPr lang="zh-CN" altLang="en-US"/>
          </a:p>
        </p:txBody>
      </p:sp>
    </p:spTree>
    <p:extLst>
      <p:ext uri="{BB962C8B-B14F-4D97-AF65-F5344CB8AC3E}">
        <p14:creationId xmlns:p14="http://schemas.microsoft.com/office/powerpoint/2010/main" val="178418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253196"/>
            <a:ext cx="8520600" cy="707400"/>
          </a:xfrm>
          <a:prstGeom prst="rect">
            <a:avLst/>
          </a:prstGeom>
        </p:spPr>
        <p:txBody>
          <a:bodyPr lIns="91425" tIns="91425" rIns="91425" bIns="91425" anchor="t" anchorCtr="0">
            <a:noAutofit/>
          </a:bodyPr>
          <a:lstStyle/>
          <a:p>
            <a:r>
              <a:rPr lang="zh-CN" dirty="0"/>
              <a:t>Task</a:t>
            </a:r>
            <a:r>
              <a:rPr lang="en-SG" altLang="zh-CN" dirty="0"/>
              <a:t>s</a:t>
            </a:r>
            <a:r>
              <a:rPr lang="zh-CN" dirty="0"/>
              <a:t> C &amp; D - Find out the minimum time cost and shortest path between two stations</a:t>
            </a:r>
          </a:p>
          <a:p>
            <a:endParaRPr dirty="0"/>
          </a:p>
        </p:txBody>
      </p:sp>
      <p:sp>
        <p:nvSpPr>
          <p:cNvPr id="196" name="Shape 196"/>
          <p:cNvSpPr txBox="1">
            <a:spLocks noGrp="1"/>
          </p:cNvSpPr>
          <p:nvPr>
            <p:ph type="body" idx="1"/>
          </p:nvPr>
        </p:nvSpPr>
        <p:spPr>
          <a:xfrm>
            <a:off x="311700" y="2487500"/>
            <a:ext cx="8520600" cy="2938800"/>
          </a:xfrm>
          <a:prstGeom prst="rect">
            <a:avLst/>
          </a:prstGeom>
        </p:spPr>
        <p:txBody>
          <a:bodyPr lIns="91425" tIns="91425" rIns="91425" bIns="91425" anchor="t" anchorCtr="0">
            <a:noAutofit/>
          </a:bodyPr>
          <a:lstStyle/>
          <a:p>
            <a:pPr marL="457189" indent="-228594">
              <a:buChar char="-"/>
            </a:pPr>
            <a:r>
              <a:rPr lang="zh-CN" dirty="0"/>
              <a:t>To compute travelling time of a path, there are three cases:</a:t>
            </a:r>
          </a:p>
          <a:p>
            <a:pPr marL="914377" lvl="1" indent="-228594">
              <a:buChar char="-"/>
            </a:pPr>
            <a:r>
              <a:rPr lang="zh-CN" dirty="0"/>
              <a:t>Starting station is the ending station. Then travelling time is 0.</a:t>
            </a:r>
          </a:p>
          <a:p>
            <a:pPr marL="914377" lvl="1" indent="-228594">
              <a:buChar char="-"/>
            </a:pPr>
            <a:r>
              <a:rPr lang="zh-CN" dirty="0"/>
              <a:t>Two stations are next to each other. Then travelling time is 2</a:t>
            </a:r>
            <a:r>
              <a:rPr lang="en-SG" altLang="zh-CN" dirty="0"/>
              <a:t> minutes</a:t>
            </a:r>
            <a:r>
              <a:rPr lang="zh-CN" dirty="0"/>
              <a:t>.</a:t>
            </a:r>
          </a:p>
          <a:p>
            <a:pPr marL="914377" lvl="1" indent="-228594">
              <a:buChar char="-"/>
            </a:pPr>
            <a:r>
              <a:rPr lang="zh-CN" dirty="0"/>
              <a:t>Otherwise, assume numOfStationsInPath to represent the size of the path (in</a:t>
            </a:r>
            <a:r>
              <a:rPr lang="en-SG" altLang="zh-CN" dirty="0"/>
              <a:t>cl</a:t>
            </a:r>
            <a:r>
              <a:rPr lang="zh-CN" dirty="0"/>
              <a:t>ude both ends)</a:t>
            </a:r>
            <a:r>
              <a:rPr lang="en-SG" altLang="zh-CN" dirty="0"/>
              <a:t>.</a:t>
            </a:r>
            <a:r>
              <a:rPr lang="zh-CN" dirty="0"/>
              <a:t> Then</a:t>
            </a:r>
          </a:p>
          <a:p>
            <a:pPr marL="1371566" lvl="2" indent="-228594">
              <a:buChar char="-"/>
            </a:pPr>
            <a:r>
              <a:rPr lang="zh-CN" dirty="0"/>
              <a:t>travellingCost = (numOfStationsInPath - 1) * 2 + (numOfStationsInPath - 2)</a:t>
            </a:r>
          </a:p>
        </p:txBody>
      </p:sp>
      <p:sp>
        <p:nvSpPr>
          <p:cNvPr id="2" name="Slide Number Placeholder 1"/>
          <p:cNvSpPr>
            <a:spLocks noGrp="1"/>
          </p:cNvSpPr>
          <p:nvPr>
            <p:ph type="sldNum" idx="12"/>
          </p:nvPr>
        </p:nvSpPr>
        <p:spPr/>
        <p:txBody>
          <a:bodyPr/>
          <a:lstStyle/>
          <a:p>
            <a:fld id="{00000000-1234-1234-1234-123412341234}" type="slidenum">
              <a:rPr lang="en-US" altLang="zh-CN" smtClean="0"/>
              <a:pPr/>
              <a:t>63</a:t>
            </a:fld>
            <a:endParaRPr lang="zh-CN" altLang="en-US"/>
          </a:p>
        </p:txBody>
      </p:sp>
    </p:spTree>
    <p:extLst>
      <p:ext uri="{BB962C8B-B14F-4D97-AF65-F5344CB8AC3E}">
        <p14:creationId xmlns:p14="http://schemas.microsoft.com/office/powerpoint/2010/main" val="164048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624828"/>
            <a:ext cx="8520600" cy="707400"/>
          </a:xfrm>
          <a:prstGeom prst="rect">
            <a:avLst/>
          </a:prstGeom>
        </p:spPr>
        <p:txBody>
          <a:bodyPr lIns="91425" tIns="91425" rIns="91425" bIns="91425" anchor="t" anchorCtr="0">
            <a:noAutofit/>
          </a:bodyPr>
          <a:lstStyle/>
          <a:p>
            <a:r>
              <a:rPr lang="zh-CN" dirty="0"/>
              <a:t>Task E - Printing all the existing stations</a:t>
            </a:r>
          </a:p>
        </p:txBody>
      </p:sp>
      <p:sp>
        <p:nvSpPr>
          <p:cNvPr id="202" name="Shape 202"/>
          <p:cNvSpPr txBox="1">
            <a:spLocks noGrp="1"/>
          </p:cNvSpPr>
          <p:nvPr>
            <p:ph type="body" idx="1"/>
          </p:nvPr>
        </p:nvSpPr>
        <p:spPr>
          <a:xfrm>
            <a:off x="311700" y="2123575"/>
            <a:ext cx="8520600" cy="3302700"/>
          </a:xfrm>
          <a:prstGeom prst="rect">
            <a:avLst/>
          </a:prstGeom>
        </p:spPr>
        <p:txBody>
          <a:bodyPr lIns="91425" tIns="91425" rIns="91425" bIns="91425" anchor="t" anchorCtr="0">
            <a:noAutofit/>
          </a:bodyPr>
          <a:lstStyle/>
          <a:p>
            <a:r>
              <a:rPr lang="zh-CN" dirty="0"/>
              <a:t>How to loop through all the elements in a linked</a:t>
            </a:r>
            <a:r>
              <a:rPr lang="en-SG" altLang="zh-CN" dirty="0"/>
              <a:t> </a:t>
            </a:r>
            <a:r>
              <a:rPr lang="zh-CN" dirty="0"/>
              <a:t>list?</a:t>
            </a:r>
          </a:p>
          <a:p>
            <a:r>
              <a:rPr lang="zh-CN" dirty="0"/>
              <a:t>Method 1: using a </a:t>
            </a:r>
            <a:r>
              <a:rPr lang="zh-CN" b="1" dirty="0"/>
              <a:t>for</a:t>
            </a:r>
            <a:r>
              <a:rPr lang="zh-CN" dirty="0"/>
              <a:t> loop and </a:t>
            </a:r>
            <a:r>
              <a:rPr lang="en-SG" altLang="zh-CN" dirty="0"/>
              <a:t>L</a:t>
            </a:r>
            <a:r>
              <a:rPr lang="zh-CN" dirty="0"/>
              <a:t>inked</a:t>
            </a:r>
            <a:r>
              <a:rPr lang="en-SG" altLang="zh-CN" dirty="0"/>
              <a:t>L</a:t>
            </a:r>
            <a:r>
              <a:rPr lang="zh-CN" dirty="0"/>
              <a:t>ist </a:t>
            </a:r>
            <a:r>
              <a:rPr lang="zh-CN" b="1" dirty="0"/>
              <a:t>get() </a:t>
            </a:r>
            <a:r>
              <a:rPr lang="zh-CN" dirty="0"/>
              <a:t>method</a:t>
            </a:r>
          </a:p>
          <a:p>
            <a:pPr indent="457189">
              <a:lnSpc>
                <a:spcPct val="100000"/>
              </a:lnSpc>
              <a:spcAft>
                <a:spcPts val="600"/>
              </a:spcAft>
            </a:pPr>
            <a:r>
              <a:rPr lang="zh-CN" dirty="0"/>
              <a:t>private void printAllStations(LinkedList&lt;String&gt; list)</a:t>
            </a:r>
            <a:r>
              <a:rPr lang="en-SG" altLang="zh-CN" dirty="0"/>
              <a:t> </a:t>
            </a:r>
            <a:r>
              <a:rPr lang="zh-CN" dirty="0"/>
              <a:t>{</a:t>
            </a:r>
          </a:p>
          <a:p>
            <a:pPr indent="457189">
              <a:lnSpc>
                <a:spcPct val="100000"/>
              </a:lnSpc>
              <a:spcAft>
                <a:spcPts val="600"/>
              </a:spcAft>
            </a:pPr>
            <a:r>
              <a:rPr lang="zh-CN" dirty="0"/>
              <a:t>	for</a:t>
            </a:r>
            <a:r>
              <a:rPr lang="en-SG" altLang="zh-CN" dirty="0"/>
              <a:t> </a:t>
            </a:r>
            <a:r>
              <a:rPr lang="zh-CN" dirty="0"/>
              <a:t>(int i=0; i&lt;list.size(); i++)</a:t>
            </a:r>
            <a:r>
              <a:rPr lang="en-SG" altLang="zh-CN" dirty="0"/>
              <a:t> </a:t>
            </a:r>
            <a:r>
              <a:rPr lang="zh-CN" dirty="0"/>
              <a:t>{</a:t>
            </a:r>
          </a:p>
          <a:p>
            <a:pPr indent="457189">
              <a:lnSpc>
                <a:spcPct val="100000"/>
              </a:lnSpc>
              <a:spcAft>
                <a:spcPts val="600"/>
              </a:spcAft>
            </a:pPr>
            <a:r>
              <a:rPr lang="zh-CN" dirty="0"/>
              <a:t>		System.out.println(list.get(i));</a:t>
            </a:r>
          </a:p>
          <a:p>
            <a:pPr marL="457189" indent="457189">
              <a:lnSpc>
                <a:spcPct val="100000"/>
              </a:lnSpc>
              <a:spcAft>
                <a:spcPts val="600"/>
              </a:spcAft>
            </a:pPr>
            <a:r>
              <a:rPr lang="zh-CN" dirty="0"/>
              <a:t>}</a:t>
            </a:r>
          </a:p>
          <a:p>
            <a:pPr indent="457189">
              <a:lnSpc>
                <a:spcPct val="100000"/>
              </a:lnSpc>
              <a:spcAft>
                <a:spcPts val="600"/>
              </a:spcAft>
            </a:pPr>
            <a:r>
              <a:rPr lang="zh-CN" dirty="0"/>
              <a:t>}</a:t>
            </a:r>
          </a:p>
        </p:txBody>
      </p:sp>
      <p:sp>
        <p:nvSpPr>
          <p:cNvPr id="2" name="Slide Number Placeholder 1"/>
          <p:cNvSpPr>
            <a:spLocks noGrp="1"/>
          </p:cNvSpPr>
          <p:nvPr>
            <p:ph type="sldNum" idx="12"/>
          </p:nvPr>
        </p:nvSpPr>
        <p:spPr/>
        <p:txBody>
          <a:bodyPr/>
          <a:lstStyle/>
          <a:p>
            <a:fld id="{00000000-1234-1234-1234-123412341234}" type="slidenum">
              <a:rPr lang="en-US" altLang="zh-CN" smtClean="0"/>
              <a:pPr/>
              <a:t>64</a:t>
            </a:fld>
            <a:endParaRPr lang="zh-CN" altLang="en-US"/>
          </a:p>
        </p:txBody>
      </p:sp>
    </p:spTree>
    <p:extLst>
      <p:ext uri="{BB962C8B-B14F-4D97-AF65-F5344CB8AC3E}">
        <p14:creationId xmlns:p14="http://schemas.microsoft.com/office/powerpoint/2010/main" val="64839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624828"/>
            <a:ext cx="8520600" cy="707400"/>
          </a:xfrm>
          <a:prstGeom prst="rect">
            <a:avLst/>
          </a:prstGeom>
        </p:spPr>
        <p:txBody>
          <a:bodyPr lIns="91425" tIns="91425" rIns="91425" bIns="91425" anchor="t" anchorCtr="0">
            <a:noAutofit/>
          </a:bodyPr>
          <a:lstStyle/>
          <a:p>
            <a:r>
              <a:rPr lang="zh-CN" dirty="0"/>
              <a:t>Task E - Printing all the existing stations</a:t>
            </a:r>
          </a:p>
          <a:p>
            <a:endParaRPr dirty="0"/>
          </a:p>
        </p:txBody>
      </p:sp>
      <p:sp>
        <p:nvSpPr>
          <p:cNvPr id="208" name="Shape 208"/>
          <p:cNvSpPr txBox="1">
            <a:spLocks noGrp="1"/>
          </p:cNvSpPr>
          <p:nvPr>
            <p:ph type="body" idx="1"/>
          </p:nvPr>
        </p:nvSpPr>
        <p:spPr>
          <a:xfrm>
            <a:off x="311700" y="2123575"/>
            <a:ext cx="8520600" cy="3302700"/>
          </a:xfrm>
          <a:prstGeom prst="rect">
            <a:avLst/>
          </a:prstGeom>
        </p:spPr>
        <p:txBody>
          <a:bodyPr lIns="91425" tIns="91425" rIns="91425" bIns="91425" anchor="t" anchorCtr="0">
            <a:noAutofit/>
          </a:bodyPr>
          <a:lstStyle/>
          <a:p>
            <a:r>
              <a:rPr lang="zh-CN" dirty="0"/>
              <a:t>Method 2: A more advanced for loop.</a:t>
            </a:r>
          </a:p>
          <a:p>
            <a:pPr indent="457189">
              <a:lnSpc>
                <a:spcPct val="100000"/>
              </a:lnSpc>
              <a:spcAft>
                <a:spcPts val="600"/>
              </a:spcAft>
            </a:pPr>
            <a:r>
              <a:rPr lang="zh-CN" dirty="0"/>
              <a:t>private void printAllStations(LinkedList&lt;String&gt; list)</a:t>
            </a:r>
            <a:r>
              <a:rPr lang="en-SG" altLang="zh-CN" dirty="0"/>
              <a:t> </a:t>
            </a:r>
            <a:r>
              <a:rPr lang="zh-CN" dirty="0"/>
              <a:t>{</a:t>
            </a:r>
          </a:p>
          <a:p>
            <a:pPr indent="457189">
              <a:lnSpc>
                <a:spcPct val="100000"/>
              </a:lnSpc>
              <a:spcAft>
                <a:spcPts val="600"/>
              </a:spcAft>
            </a:pPr>
            <a:r>
              <a:rPr lang="zh-CN" dirty="0"/>
              <a:t>	for</a:t>
            </a:r>
            <a:r>
              <a:rPr lang="en-SG" altLang="zh-CN" dirty="0"/>
              <a:t> </a:t>
            </a:r>
            <a:r>
              <a:rPr lang="zh-CN" dirty="0"/>
              <a:t>(String stationName: list)</a:t>
            </a:r>
            <a:r>
              <a:rPr lang="en-SG" altLang="zh-CN" dirty="0"/>
              <a:t> </a:t>
            </a:r>
            <a:r>
              <a:rPr lang="zh-CN" dirty="0"/>
              <a:t>{</a:t>
            </a:r>
          </a:p>
          <a:p>
            <a:pPr indent="457189">
              <a:lnSpc>
                <a:spcPct val="100000"/>
              </a:lnSpc>
              <a:spcAft>
                <a:spcPts val="600"/>
              </a:spcAft>
            </a:pPr>
            <a:r>
              <a:rPr lang="zh-CN" dirty="0"/>
              <a:t>		System.out.println(stationName);</a:t>
            </a:r>
          </a:p>
          <a:p>
            <a:pPr marL="457189" indent="457189">
              <a:lnSpc>
                <a:spcPct val="100000"/>
              </a:lnSpc>
              <a:spcAft>
                <a:spcPts val="600"/>
              </a:spcAft>
            </a:pPr>
            <a:r>
              <a:rPr lang="zh-CN" dirty="0"/>
              <a:t>}</a:t>
            </a:r>
          </a:p>
          <a:p>
            <a:pPr indent="457189">
              <a:lnSpc>
                <a:spcPct val="100000"/>
              </a:lnSpc>
              <a:spcAft>
                <a:spcPts val="600"/>
              </a:spcAft>
            </a:pPr>
            <a:r>
              <a:rPr lang="zh-CN" dirty="0"/>
              <a:t>}</a:t>
            </a:r>
          </a:p>
          <a:p>
            <a:endParaRPr dirty="0"/>
          </a:p>
        </p:txBody>
      </p:sp>
      <p:sp>
        <p:nvSpPr>
          <p:cNvPr id="2" name="Slide Number Placeholder 1"/>
          <p:cNvSpPr>
            <a:spLocks noGrp="1"/>
          </p:cNvSpPr>
          <p:nvPr>
            <p:ph type="sldNum" idx="12"/>
          </p:nvPr>
        </p:nvSpPr>
        <p:spPr/>
        <p:txBody>
          <a:bodyPr/>
          <a:lstStyle/>
          <a:p>
            <a:fld id="{00000000-1234-1234-1234-123412341234}" type="slidenum">
              <a:rPr lang="en-US" altLang="zh-CN" smtClean="0"/>
              <a:pPr/>
              <a:t>65</a:t>
            </a:fld>
            <a:endParaRPr lang="zh-CN" altLang="en-US"/>
          </a:p>
        </p:txBody>
      </p:sp>
    </p:spTree>
    <p:extLst>
      <p:ext uri="{BB962C8B-B14F-4D97-AF65-F5344CB8AC3E}">
        <p14:creationId xmlns:p14="http://schemas.microsoft.com/office/powerpoint/2010/main" val="26663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624828"/>
            <a:ext cx="8520600" cy="707400"/>
          </a:xfrm>
          <a:prstGeom prst="rect">
            <a:avLst/>
          </a:prstGeom>
        </p:spPr>
        <p:txBody>
          <a:bodyPr lIns="91425" tIns="91425" rIns="91425" bIns="91425" anchor="t" anchorCtr="0">
            <a:noAutofit/>
          </a:bodyPr>
          <a:lstStyle/>
          <a:p>
            <a:r>
              <a:rPr lang="zh-CN" dirty="0"/>
              <a:t>Task E - Printing all the existing stations</a:t>
            </a:r>
          </a:p>
          <a:p>
            <a:endParaRPr dirty="0"/>
          </a:p>
        </p:txBody>
      </p:sp>
      <p:sp>
        <p:nvSpPr>
          <p:cNvPr id="214" name="Shape 214"/>
          <p:cNvSpPr txBox="1">
            <a:spLocks noGrp="1"/>
          </p:cNvSpPr>
          <p:nvPr>
            <p:ph type="body" idx="1"/>
          </p:nvPr>
        </p:nvSpPr>
        <p:spPr>
          <a:xfrm>
            <a:off x="311700" y="2123575"/>
            <a:ext cx="8520600" cy="3302700"/>
          </a:xfrm>
          <a:prstGeom prst="rect">
            <a:avLst/>
          </a:prstGeom>
        </p:spPr>
        <p:txBody>
          <a:bodyPr lIns="91425" tIns="91425" rIns="91425" bIns="91425" anchor="t" anchorCtr="0">
            <a:noAutofit/>
          </a:bodyPr>
          <a:lstStyle/>
          <a:p>
            <a:r>
              <a:rPr lang="zh-CN" dirty="0"/>
              <a:t>Method 3: using an iterator, which behaves more like a linked</a:t>
            </a:r>
            <a:r>
              <a:rPr lang="en-SG" altLang="zh-CN" dirty="0"/>
              <a:t> </a:t>
            </a:r>
            <a:r>
              <a:rPr lang="zh-CN" dirty="0"/>
              <a:t>list.</a:t>
            </a:r>
          </a:p>
          <a:p>
            <a:pPr marL="457189">
              <a:lnSpc>
                <a:spcPct val="100000"/>
              </a:lnSpc>
              <a:spcAft>
                <a:spcPts val="600"/>
              </a:spcAft>
            </a:pPr>
            <a:r>
              <a:rPr lang="zh-CN" dirty="0"/>
              <a:t>private void printAllStations(LinkedList&lt;String&gt; list)</a:t>
            </a:r>
            <a:r>
              <a:rPr lang="en-SG" altLang="zh-CN" dirty="0"/>
              <a:t> </a:t>
            </a:r>
            <a:r>
              <a:rPr lang="zh-CN" dirty="0"/>
              <a:t>{</a:t>
            </a:r>
          </a:p>
          <a:p>
            <a:pPr indent="457189">
              <a:lnSpc>
                <a:spcPct val="100000"/>
              </a:lnSpc>
              <a:spcAft>
                <a:spcPts val="600"/>
              </a:spcAft>
            </a:pPr>
            <a:r>
              <a:rPr lang="zh-CN" dirty="0"/>
              <a:t>	Iterator iter = list.iterator()</a:t>
            </a:r>
            <a:r>
              <a:rPr lang="en-SG" altLang="zh-CN" dirty="0"/>
              <a:t> </a:t>
            </a:r>
            <a:r>
              <a:rPr lang="zh-CN" dirty="0"/>
              <a:t>;</a:t>
            </a:r>
          </a:p>
          <a:p>
            <a:pPr indent="457189">
              <a:lnSpc>
                <a:spcPct val="100000"/>
              </a:lnSpc>
              <a:spcAft>
                <a:spcPts val="600"/>
              </a:spcAft>
            </a:pPr>
            <a:r>
              <a:rPr lang="zh-CN" dirty="0"/>
              <a:t>	while</a:t>
            </a:r>
            <a:r>
              <a:rPr lang="en-SG" altLang="zh-CN" dirty="0"/>
              <a:t> </a:t>
            </a:r>
            <a:r>
              <a:rPr lang="zh-CN" dirty="0"/>
              <a:t>(iter.hasNext())</a:t>
            </a:r>
            <a:r>
              <a:rPr lang="en-SG" altLang="zh-CN" dirty="0"/>
              <a:t> </a:t>
            </a:r>
            <a:r>
              <a:rPr lang="zh-CN" dirty="0"/>
              <a:t>{</a:t>
            </a:r>
          </a:p>
          <a:p>
            <a:pPr marL="457189" indent="457189">
              <a:lnSpc>
                <a:spcPct val="100000"/>
              </a:lnSpc>
              <a:spcAft>
                <a:spcPts val="600"/>
              </a:spcAft>
            </a:pPr>
            <a:r>
              <a:rPr lang="zh-CN" dirty="0"/>
              <a:t>	System.out.println(iter.next());</a:t>
            </a:r>
          </a:p>
          <a:p>
            <a:pPr marL="457189" indent="457189">
              <a:lnSpc>
                <a:spcPct val="100000"/>
              </a:lnSpc>
              <a:spcAft>
                <a:spcPts val="600"/>
              </a:spcAft>
            </a:pPr>
            <a:r>
              <a:rPr lang="zh-CN" dirty="0"/>
              <a:t>}</a:t>
            </a:r>
          </a:p>
          <a:p>
            <a:pPr indent="457189">
              <a:lnSpc>
                <a:spcPct val="100000"/>
              </a:lnSpc>
              <a:spcAft>
                <a:spcPts val="600"/>
              </a:spcAft>
            </a:pPr>
            <a:r>
              <a:rPr lang="zh-CN" dirty="0"/>
              <a:t>}</a:t>
            </a:r>
          </a:p>
        </p:txBody>
      </p:sp>
      <p:sp>
        <p:nvSpPr>
          <p:cNvPr id="2" name="Slide Number Placeholder 1"/>
          <p:cNvSpPr>
            <a:spLocks noGrp="1"/>
          </p:cNvSpPr>
          <p:nvPr>
            <p:ph type="sldNum" idx="12"/>
          </p:nvPr>
        </p:nvSpPr>
        <p:spPr/>
        <p:txBody>
          <a:bodyPr/>
          <a:lstStyle/>
          <a:p>
            <a:fld id="{00000000-1234-1234-1234-123412341234}" type="slidenum">
              <a:rPr lang="en-US" altLang="zh-CN" smtClean="0"/>
              <a:pPr/>
              <a:t>66</a:t>
            </a:fld>
            <a:endParaRPr lang="zh-CN" altLang="en-US"/>
          </a:p>
        </p:txBody>
      </p:sp>
    </p:spTree>
    <p:extLst>
      <p:ext uri="{BB962C8B-B14F-4D97-AF65-F5344CB8AC3E}">
        <p14:creationId xmlns:p14="http://schemas.microsoft.com/office/powerpoint/2010/main" val="206822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11700" y="624828"/>
            <a:ext cx="8520600" cy="707400"/>
          </a:xfrm>
          <a:prstGeom prst="rect">
            <a:avLst/>
          </a:prstGeom>
        </p:spPr>
        <p:txBody>
          <a:bodyPr lIns="91425" tIns="91425" rIns="91425" bIns="91425" anchor="t" anchorCtr="0">
            <a:noAutofit/>
          </a:bodyPr>
          <a:lstStyle/>
          <a:p>
            <a:r>
              <a:rPr lang="zh-CN" dirty="0"/>
              <a:t>Task E - Printing all the existing stations</a:t>
            </a:r>
          </a:p>
          <a:p>
            <a:endParaRPr dirty="0"/>
          </a:p>
        </p:txBody>
      </p:sp>
      <p:sp>
        <p:nvSpPr>
          <p:cNvPr id="220" name="Shape 220"/>
          <p:cNvSpPr txBox="1">
            <a:spLocks noGrp="1"/>
          </p:cNvSpPr>
          <p:nvPr>
            <p:ph type="body" idx="1"/>
          </p:nvPr>
        </p:nvSpPr>
        <p:spPr>
          <a:xfrm>
            <a:off x="311700" y="2123575"/>
            <a:ext cx="8520600" cy="3302700"/>
          </a:xfrm>
          <a:prstGeom prst="rect">
            <a:avLst/>
          </a:prstGeom>
        </p:spPr>
        <p:txBody>
          <a:bodyPr lIns="91425" tIns="91425" rIns="91425" bIns="91425" anchor="t" anchorCtr="0">
            <a:noAutofit/>
          </a:bodyPr>
          <a:lstStyle/>
          <a:p>
            <a:r>
              <a:rPr lang="zh-CN" dirty="0"/>
              <a:t>Method 3: to print it in reverse order (anti-clockwise order), if it is asked:</a:t>
            </a:r>
          </a:p>
          <a:p>
            <a:pPr marL="457189">
              <a:lnSpc>
                <a:spcPct val="100000"/>
              </a:lnSpc>
              <a:spcAft>
                <a:spcPts val="600"/>
              </a:spcAft>
            </a:pPr>
            <a:r>
              <a:rPr lang="zh-CN" dirty="0"/>
              <a:t>private void printAllStationsInReverseOrder(LinkedList&lt;String&gt; list)</a:t>
            </a:r>
            <a:r>
              <a:rPr lang="en-SG" altLang="zh-CN" dirty="0"/>
              <a:t> </a:t>
            </a:r>
            <a:r>
              <a:rPr lang="zh-CN" dirty="0"/>
              <a:t>{</a:t>
            </a:r>
          </a:p>
          <a:p>
            <a:pPr indent="457189">
              <a:lnSpc>
                <a:spcPct val="100000"/>
              </a:lnSpc>
              <a:spcAft>
                <a:spcPts val="600"/>
              </a:spcAft>
            </a:pPr>
            <a:r>
              <a:rPr lang="zh-CN" dirty="0"/>
              <a:t>	Iterator iter = list.descendingIterator();</a:t>
            </a:r>
          </a:p>
          <a:p>
            <a:pPr indent="457189">
              <a:lnSpc>
                <a:spcPct val="100000"/>
              </a:lnSpc>
              <a:spcAft>
                <a:spcPts val="600"/>
              </a:spcAft>
            </a:pPr>
            <a:r>
              <a:rPr lang="zh-CN" dirty="0"/>
              <a:t>	while</a:t>
            </a:r>
            <a:r>
              <a:rPr lang="en-SG" altLang="zh-CN" dirty="0"/>
              <a:t> </a:t>
            </a:r>
            <a:r>
              <a:rPr lang="zh-CN" dirty="0"/>
              <a:t>(iter.hasNext())</a:t>
            </a:r>
            <a:r>
              <a:rPr lang="en-SG" altLang="zh-CN" dirty="0"/>
              <a:t> </a:t>
            </a:r>
            <a:r>
              <a:rPr lang="zh-CN" dirty="0"/>
              <a:t>{</a:t>
            </a:r>
          </a:p>
          <a:p>
            <a:pPr marL="457189" indent="457189">
              <a:lnSpc>
                <a:spcPct val="100000"/>
              </a:lnSpc>
              <a:spcAft>
                <a:spcPts val="600"/>
              </a:spcAft>
            </a:pPr>
            <a:r>
              <a:rPr lang="zh-CN" dirty="0"/>
              <a:t>	System.out.println(iter.next());</a:t>
            </a:r>
          </a:p>
          <a:p>
            <a:pPr marL="457189" indent="457189">
              <a:lnSpc>
                <a:spcPct val="100000"/>
              </a:lnSpc>
              <a:spcAft>
                <a:spcPts val="600"/>
              </a:spcAft>
            </a:pPr>
            <a:r>
              <a:rPr lang="zh-CN" dirty="0"/>
              <a:t>}</a:t>
            </a:r>
          </a:p>
          <a:p>
            <a:pPr indent="457189">
              <a:lnSpc>
                <a:spcPct val="100000"/>
              </a:lnSpc>
              <a:spcAft>
                <a:spcPts val="600"/>
              </a:spcAft>
            </a:pPr>
            <a:r>
              <a:rPr lang="zh-CN" dirty="0"/>
              <a:t>}</a:t>
            </a:r>
          </a:p>
          <a:p>
            <a:r>
              <a:rPr lang="zh-CN" dirty="0"/>
              <a:t>	</a:t>
            </a:r>
          </a:p>
        </p:txBody>
      </p:sp>
      <p:sp>
        <p:nvSpPr>
          <p:cNvPr id="2" name="Slide Number Placeholder 1"/>
          <p:cNvSpPr>
            <a:spLocks noGrp="1"/>
          </p:cNvSpPr>
          <p:nvPr>
            <p:ph type="sldNum" idx="12"/>
          </p:nvPr>
        </p:nvSpPr>
        <p:spPr/>
        <p:txBody>
          <a:bodyPr/>
          <a:lstStyle/>
          <a:p>
            <a:fld id="{00000000-1234-1234-1234-123412341234}" type="slidenum">
              <a:rPr lang="en-US" altLang="zh-CN" smtClean="0"/>
              <a:pPr/>
              <a:t>67</a:t>
            </a:fld>
            <a:endParaRPr lang="zh-CN" altLang="en-US"/>
          </a:p>
        </p:txBody>
      </p:sp>
    </p:spTree>
    <p:extLst>
      <p:ext uri="{BB962C8B-B14F-4D97-AF65-F5344CB8AC3E}">
        <p14:creationId xmlns:p14="http://schemas.microsoft.com/office/powerpoint/2010/main" val="70417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4" name="Text Placeholder 3"/>
          <p:cNvSpPr>
            <a:spLocks noGrp="1"/>
          </p:cNvSpPr>
          <p:nvPr>
            <p:ph type="body" sz="half" idx="2"/>
          </p:nvPr>
        </p:nvSpPr>
        <p:spPr/>
        <p:txBody>
          <a:bodyPr>
            <a:normAutofit/>
          </a:bodyPr>
          <a:lstStyle/>
          <a:p>
            <a:r>
              <a:rPr lang="en-US" sz="3600" dirty="0" smtClean="0"/>
              <a:t>Cards</a:t>
            </a:r>
            <a:endParaRPr lang="en-US" sz="3600" dirty="0"/>
          </a:p>
        </p:txBody>
      </p:sp>
      <p:sp>
        <p:nvSpPr>
          <p:cNvPr id="7" name="Slide Number Placeholder 6"/>
          <p:cNvSpPr>
            <a:spLocks noGrp="1"/>
          </p:cNvSpPr>
          <p:nvPr>
            <p:ph type="sldNum" sz="quarter" idx="12"/>
          </p:nvPr>
        </p:nvSpPr>
        <p:spPr/>
        <p:txBody>
          <a:bodyPr/>
          <a:lstStyle/>
          <a:p>
            <a:fld id="{835E20A1-CA8B-C44B-AF3A-EA9FF10691F4}" type="slidenum">
              <a:rPr lang="en-US" smtClean="0"/>
              <a:pPr/>
              <a:t>68</a:t>
            </a:fld>
            <a:endParaRPr lang="en-US"/>
          </a:p>
        </p:txBody>
      </p:sp>
      <p:pic>
        <p:nvPicPr>
          <p:cNvPr id="5" name="Picture 4"/>
          <p:cNvPicPr>
            <a:picLocks noChangeAspect="1"/>
          </p:cNvPicPr>
          <p:nvPr/>
        </p:nvPicPr>
        <p:blipFill>
          <a:blip r:embed="rId2"/>
          <a:stretch>
            <a:fillRect/>
          </a:stretch>
        </p:blipFill>
        <p:spPr>
          <a:xfrm>
            <a:off x="0" y="0"/>
            <a:ext cx="9144000" cy="4922520"/>
          </a:xfrm>
          <a:prstGeom prst="rect">
            <a:avLst/>
          </a:prstGeom>
        </p:spPr>
      </p:pic>
    </p:spTree>
    <p:extLst>
      <p:ext uri="{BB962C8B-B14F-4D97-AF65-F5344CB8AC3E}">
        <p14:creationId xmlns:p14="http://schemas.microsoft.com/office/powerpoint/2010/main" val="92675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69</a:t>
            </a:fld>
            <a:endParaRPr lang="en-US"/>
          </a:p>
        </p:txBody>
      </p:sp>
      <p:sp>
        <p:nvSpPr>
          <p:cNvPr id="3" name="文本框 2"/>
          <p:cNvSpPr txBox="1"/>
          <p:nvPr/>
        </p:nvSpPr>
        <p:spPr>
          <a:xfrm>
            <a:off x="550616" y="741680"/>
            <a:ext cx="1304075" cy="523220"/>
          </a:xfrm>
          <a:prstGeom prst="rect">
            <a:avLst/>
          </a:prstGeom>
          <a:noFill/>
        </p:spPr>
        <p:txBody>
          <a:bodyPr wrap="none" rtlCol="0">
            <a:spAutoFit/>
          </a:bodyPr>
          <a:lstStyle/>
          <a:p>
            <a:pPr marL="285750" indent="-285750">
              <a:buClr>
                <a:srgbClr val="0070C0"/>
              </a:buClr>
              <a:buFont typeface="LucidaGrande" charset="0"/>
              <a:buChar char="▸"/>
            </a:pPr>
            <a:r>
              <a:rPr kumimoji="1" lang="en-US" altLang="zh-CN" sz="2800" b="1" dirty="0" smtClean="0">
                <a:solidFill>
                  <a:prstClr val="black"/>
                </a:solidFill>
              </a:rPr>
              <a:t>Note:</a:t>
            </a:r>
            <a:endParaRPr kumimoji="1" lang="zh-CN" altLang="en-US" sz="2800" b="1" dirty="0">
              <a:solidFill>
                <a:prstClr val="black"/>
              </a:solidFill>
            </a:endParaRPr>
          </a:p>
        </p:txBody>
      </p:sp>
      <p:sp>
        <p:nvSpPr>
          <p:cNvPr id="4" name="TextBox 3"/>
          <p:cNvSpPr txBox="1"/>
          <p:nvPr/>
        </p:nvSpPr>
        <p:spPr>
          <a:xfrm>
            <a:off x="971349" y="2095130"/>
            <a:ext cx="6742359" cy="2308324"/>
          </a:xfrm>
          <a:prstGeom prst="rect">
            <a:avLst/>
          </a:prstGeom>
          <a:noFill/>
        </p:spPr>
        <p:txBody>
          <a:bodyPr wrap="none" rtlCol="0">
            <a:spAutoFit/>
          </a:bodyPr>
          <a:lstStyle/>
          <a:p>
            <a:r>
              <a:rPr lang="en-US" sz="2400" dirty="0" smtClean="0">
                <a:solidFill>
                  <a:prstClr val="black"/>
                </a:solidFill>
              </a:rPr>
              <a:t>Please be aware that you can use the test cases to </a:t>
            </a:r>
            <a:endParaRPr lang="en-US" sz="2400" dirty="0">
              <a:solidFill>
                <a:prstClr val="black"/>
              </a:solidFill>
            </a:endParaRPr>
          </a:p>
          <a:p>
            <a:r>
              <a:rPr lang="en-US" sz="2400" dirty="0" smtClean="0">
                <a:solidFill>
                  <a:prstClr val="black"/>
                </a:solidFill>
              </a:rPr>
              <a:t>understand the problems better during sit-in labs.</a:t>
            </a:r>
          </a:p>
          <a:p>
            <a:r>
              <a:rPr lang="en-US" sz="2400" dirty="0" smtClean="0">
                <a:solidFill>
                  <a:prstClr val="black"/>
                </a:solidFill>
              </a:rPr>
              <a:t>For example, if there are 5 queries, then the first 5 </a:t>
            </a:r>
          </a:p>
          <a:p>
            <a:r>
              <a:rPr lang="en-US" sz="2400" dirty="0" smtClean="0">
                <a:solidFill>
                  <a:prstClr val="black"/>
                </a:solidFill>
              </a:rPr>
              <a:t>test cases are corresponding to each of the query, so</a:t>
            </a:r>
          </a:p>
          <a:p>
            <a:r>
              <a:rPr lang="en-US" sz="2400" dirty="0" smtClean="0">
                <a:solidFill>
                  <a:prstClr val="black"/>
                </a:solidFill>
              </a:rPr>
              <a:t>you can use the first case to test for the first query, </a:t>
            </a:r>
          </a:p>
          <a:p>
            <a:r>
              <a:rPr lang="en-US" sz="2400" dirty="0" smtClean="0">
                <a:solidFill>
                  <a:prstClr val="black"/>
                </a:solidFill>
              </a:rPr>
              <a:t>so on and so forth.</a:t>
            </a:r>
            <a:endParaRPr lang="en-US" sz="2400" dirty="0">
              <a:solidFill>
                <a:prstClr val="black"/>
              </a:solidFill>
            </a:endParaRPr>
          </a:p>
        </p:txBody>
      </p:sp>
    </p:spTree>
    <p:extLst>
      <p:ext uri="{BB962C8B-B14F-4D97-AF65-F5344CB8AC3E}">
        <p14:creationId xmlns:p14="http://schemas.microsoft.com/office/powerpoint/2010/main" val="28000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52174993"/>
              </p:ext>
            </p:extLst>
          </p:nvPr>
        </p:nvGraphicFramePr>
        <p:xfrm>
          <a:off x="645547" y="1350039"/>
          <a:ext cx="7763815" cy="1280160"/>
        </p:xfrm>
        <a:graphic>
          <a:graphicData uri="http://schemas.openxmlformats.org/drawingml/2006/table">
            <a:tbl>
              <a:tblPr firstRow="1" bandRow="1">
                <a:tableStyleId>{5940675A-B579-460E-94D1-54222C63F5DA}</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7</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7220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sp>
        <p:nvSpPr>
          <p:cNvPr id="15" name="TextBox 14"/>
          <p:cNvSpPr txBox="1"/>
          <p:nvPr/>
        </p:nvSpPr>
        <p:spPr>
          <a:xfrm>
            <a:off x="5666430" y="4410025"/>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remove 30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360792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70</a:t>
            </a:fld>
            <a:endParaRPr lang="en-US"/>
          </a:p>
        </p:txBody>
      </p:sp>
      <p:sp>
        <p:nvSpPr>
          <p:cNvPr id="3" name="文本框 2"/>
          <p:cNvSpPr txBox="1"/>
          <p:nvPr/>
        </p:nvSpPr>
        <p:spPr>
          <a:xfrm>
            <a:off x="491490" y="745067"/>
            <a:ext cx="8336421" cy="4832092"/>
          </a:xfrm>
          <a:prstGeom prst="rect">
            <a:avLst/>
          </a:prstGeom>
          <a:noFill/>
        </p:spPr>
        <p:txBody>
          <a:bodyPr wrap="square" rtlCol="0">
            <a:spAutoFit/>
          </a:bodyPr>
          <a:lstStyle/>
          <a:p>
            <a:pPr marL="457560" indent="-457200">
              <a:buClr>
                <a:srgbClr val="4F81BD"/>
              </a:buClr>
              <a:buSzPct val="76000"/>
              <a:buFont typeface="Wingdings 3" charset="2"/>
              <a:buChar char=""/>
            </a:pPr>
            <a:r>
              <a:rPr lang="en-US" altLang="zh-CN" sz="2800" b="1" spc="-1" dirty="0" smtClean="0">
                <a:solidFill>
                  <a:srgbClr val="000000"/>
                </a:solidFill>
                <a:uFill>
                  <a:solidFill>
                    <a:srgbClr val="FFFFFF"/>
                  </a:solidFill>
                </a:uFill>
              </a:rPr>
              <a:t>Cards Problem:</a:t>
            </a:r>
            <a:endParaRPr lang="en-US" altLang="zh-CN" sz="2800" b="1" spc="-1" dirty="0">
              <a:solidFill>
                <a:srgbClr val="000000"/>
              </a:solidFill>
              <a:uFill>
                <a:solidFill>
                  <a:srgbClr val="FFFFFF"/>
                </a:solidFill>
              </a:uFill>
            </a:endParaRPr>
          </a:p>
          <a:p>
            <a:pPr marL="360">
              <a:buClr>
                <a:srgbClr val="4F81BD"/>
              </a:buClr>
              <a:buSzPct val="76000"/>
            </a:pPr>
            <a:endParaRPr lang="en-US" altLang="zh-CN" sz="2800" dirty="0">
              <a:solidFill>
                <a:prstClr val="black"/>
              </a:solidFill>
            </a:endParaRPr>
          </a:p>
          <a:p>
            <a:pPr marL="811080" indent="-255240">
              <a:buClr>
                <a:srgbClr val="4F81BD"/>
              </a:buClr>
              <a:buSzPct val="76000"/>
              <a:buFont typeface="Arial"/>
              <a:buChar char="•"/>
            </a:pPr>
            <a:r>
              <a:rPr lang="en-US" altLang="zh-CN" sz="2800" dirty="0">
                <a:solidFill>
                  <a:prstClr val="black"/>
                </a:solidFill>
              </a:rPr>
              <a:t>There are </a:t>
            </a:r>
            <a:r>
              <a:rPr lang="en-US" altLang="zh-CN" sz="2800" b="1" dirty="0">
                <a:solidFill>
                  <a:srgbClr val="0070C0"/>
                </a:solidFill>
              </a:rPr>
              <a:t>N </a:t>
            </a:r>
            <a:r>
              <a:rPr lang="en-US" altLang="zh-CN" sz="2800" b="1" dirty="0" smtClean="0">
                <a:solidFill>
                  <a:srgbClr val="0070C0"/>
                </a:solidFill>
              </a:rPr>
              <a:t>cards</a:t>
            </a:r>
            <a:r>
              <a:rPr lang="en-US" altLang="zh-CN" sz="2800" dirty="0" smtClean="0">
                <a:solidFill>
                  <a:prstClr val="black"/>
                </a:solidFill>
              </a:rPr>
              <a:t>, with name and age on each of them.</a:t>
            </a:r>
            <a:endParaRPr lang="en-US" altLang="zh-CN" sz="2800" spc="-1" dirty="0">
              <a:solidFill>
                <a:prstClr val="black"/>
              </a:solidFill>
              <a:uFill>
                <a:solidFill>
                  <a:srgbClr val="FFFFFF"/>
                </a:solidFill>
              </a:uFill>
            </a:endParaRPr>
          </a:p>
          <a:p>
            <a:pPr marL="811080" indent="-255240">
              <a:buClr>
                <a:srgbClr val="4F81BD"/>
              </a:buClr>
              <a:buSzPct val="76000"/>
              <a:buFont typeface="Arial"/>
              <a:buChar char="•"/>
            </a:pPr>
            <a:r>
              <a:rPr lang="en-US" altLang="zh-CN" sz="2800" spc="-1" dirty="0" smtClean="0">
                <a:solidFill>
                  <a:prstClr val="black"/>
                </a:solidFill>
                <a:uFill>
                  <a:solidFill>
                    <a:srgbClr val="FFFFFF"/>
                  </a:solidFill>
                </a:uFill>
              </a:rPr>
              <a:t>Swap position of </a:t>
            </a:r>
            <a:r>
              <a:rPr lang="en-US" altLang="zh-CN" sz="2800" b="1" spc="-1" dirty="0" smtClean="0">
                <a:solidFill>
                  <a:srgbClr val="0070C0"/>
                </a:solidFill>
                <a:uFill>
                  <a:solidFill>
                    <a:srgbClr val="FFFFFF"/>
                  </a:solidFill>
                </a:uFill>
              </a:rPr>
              <a:t>many cards </a:t>
            </a:r>
            <a:r>
              <a:rPr lang="en-US" altLang="zh-CN" sz="2800" spc="-1" dirty="0" smtClean="0">
                <a:solidFill>
                  <a:prstClr val="black"/>
                </a:solidFill>
                <a:uFill>
                  <a:solidFill>
                    <a:srgbClr val="FFFFFF"/>
                  </a:solidFill>
                </a:uFill>
              </a:rPr>
              <a:t>at one go.</a:t>
            </a:r>
            <a:endParaRPr lang="en-US" altLang="zh-CN" sz="2800" spc="-1" dirty="0">
              <a:solidFill>
                <a:prstClr val="black"/>
              </a:solidFill>
              <a:uFill>
                <a:solidFill>
                  <a:srgbClr val="FFFFFF"/>
                </a:solidFill>
              </a:uFill>
            </a:endParaRPr>
          </a:p>
          <a:p>
            <a:pPr marL="811080" indent="-255240">
              <a:buClr>
                <a:srgbClr val="4F81BD"/>
              </a:buClr>
              <a:buSzPct val="76000"/>
              <a:buFont typeface="Arial"/>
              <a:buChar char="•"/>
            </a:pPr>
            <a:r>
              <a:rPr lang="en-US" altLang="zh-CN" sz="2800" spc="-1" dirty="0" smtClean="0">
                <a:solidFill>
                  <a:prstClr val="black"/>
                </a:solidFill>
                <a:uFill>
                  <a:solidFill>
                    <a:srgbClr val="FFFFFF"/>
                  </a:solidFill>
                </a:uFill>
              </a:rPr>
              <a:t>Get the details of a card at </a:t>
            </a:r>
            <a:r>
              <a:rPr lang="en-US" altLang="zh-CN" sz="2800" b="1" spc="-1" dirty="0" smtClean="0">
                <a:solidFill>
                  <a:srgbClr val="0070C0"/>
                </a:solidFill>
                <a:uFill>
                  <a:solidFill>
                    <a:srgbClr val="FFFFFF"/>
                  </a:solidFill>
                </a:uFill>
              </a:rPr>
              <a:t>a specific position</a:t>
            </a:r>
            <a:r>
              <a:rPr lang="en-US" altLang="zh-CN" sz="2800" spc="-1" dirty="0" smtClean="0">
                <a:solidFill>
                  <a:prstClr val="black"/>
                </a:solidFill>
                <a:uFill>
                  <a:solidFill>
                    <a:srgbClr val="FFFFFF"/>
                  </a:solidFill>
                </a:uFill>
              </a:rPr>
              <a:t>.</a:t>
            </a:r>
            <a:endParaRPr lang="en-US" altLang="zh-CN" sz="2800" b="1" spc="-1" dirty="0">
              <a:solidFill>
                <a:prstClr val="black"/>
              </a:solidFill>
              <a:uFill>
                <a:solidFill>
                  <a:srgbClr val="FFFFFF"/>
                </a:solidFill>
              </a:uFill>
            </a:endParaRPr>
          </a:p>
          <a:p>
            <a:pPr marL="811080" indent="-255240">
              <a:buClr>
                <a:srgbClr val="4F81BD"/>
              </a:buClr>
              <a:buSzPct val="76000"/>
              <a:buFont typeface="Arial"/>
              <a:buChar char="•"/>
            </a:pPr>
            <a:r>
              <a:rPr lang="en-US" altLang="zh-CN" sz="2800" spc="-1" dirty="0" smtClean="0">
                <a:solidFill>
                  <a:prstClr val="black"/>
                </a:solidFill>
                <a:uFill>
                  <a:solidFill>
                    <a:srgbClr val="FFFFFF"/>
                  </a:solidFill>
                </a:uFill>
              </a:rPr>
              <a:t>Know the position of a specific card.</a:t>
            </a:r>
            <a:endParaRPr lang="en-US" altLang="zh-CN" sz="2800" spc="-1" dirty="0">
              <a:solidFill>
                <a:prstClr val="black"/>
              </a:solidFill>
              <a:uFill>
                <a:solidFill>
                  <a:srgbClr val="FFFFFF"/>
                </a:solidFill>
              </a:uFill>
            </a:endParaRPr>
          </a:p>
          <a:p>
            <a:pPr marL="811080" indent="-255240">
              <a:buClr>
                <a:srgbClr val="4F81BD"/>
              </a:buClr>
              <a:buSzPct val="76000"/>
              <a:buFont typeface="Arial"/>
              <a:buChar char="•"/>
            </a:pPr>
            <a:r>
              <a:rPr lang="en-US" altLang="zh-CN" sz="2800" spc="-1" dirty="0" smtClean="0">
                <a:solidFill>
                  <a:prstClr val="black"/>
                </a:solidFill>
                <a:uFill>
                  <a:solidFill>
                    <a:srgbClr val="FFFFFF"/>
                  </a:solidFill>
                </a:uFill>
              </a:rPr>
              <a:t>“Shuffle” the deck of cards.</a:t>
            </a:r>
            <a:endParaRPr lang="en-US" altLang="zh-CN" sz="2800" spc="-1" dirty="0">
              <a:solidFill>
                <a:prstClr val="black"/>
              </a:solidFill>
              <a:uFill>
                <a:solidFill>
                  <a:srgbClr val="FFFFFF"/>
                </a:solidFill>
              </a:uFill>
            </a:endParaRPr>
          </a:p>
          <a:p>
            <a:pPr marL="811080" indent="-255240">
              <a:buClr>
                <a:srgbClr val="4F81BD"/>
              </a:buClr>
              <a:buSzPct val="76000"/>
              <a:buFont typeface="Arial"/>
              <a:buChar char="•"/>
            </a:pPr>
            <a:r>
              <a:rPr lang="en-US" altLang="zh-CN" sz="2800" spc="-1" dirty="0" smtClean="0">
                <a:solidFill>
                  <a:prstClr val="black"/>
                </a:solidFill>
                <a:uFill>
                  <a:solidFill>
                    <a:srgbClr val="FFFFFF"/>
                  </a:solidFill>
                </a:uFill>
              </a:rPr>
              <a:t>Know the cards in order </a:t>
            </a:r>
            <a:r>
              <a:rPr lang="en-US" altLang="zh-CN" sz="2800" b="1" spc="-1" dirty="0" smtClean="0">
                <a:solidFill>
                  <a:srgbClr val="0070C0"/>
                </a:solidFill>
                <a:uFill>
                  <a:solidFill>
                    <a:srgbClr val="FFFFFF"/>
                  </a:solidFill>
                </a:uFill>
              </a:rPr>
              <a:t>from top to bottom</a:t>
            </a:r>
            <a:r>
              <a:rPr lang="en-US" altLang="zh-CN" sz="2800" spc="-1" dirty="0" smtClean="0">
                <a:solidFill>
                  <a:prstClr val="black"/>
                </a:solidFill>
                <a:uFill>
                  <a:solidFill>
                    <a:srgbClr val="FFFFFF"/>
                  </a:solidFill>
                </a:uFill>
              </a:rPr>
              <a:t>.</a:t>
            </a:r>
            <a:endParaRPr lang="en-US" altLang="zh-CN" sz="2800" spc="-1" dirty="0">
              <a:solidFill>
                <a:prstClr val="black"/>
              </a:solidFill>
              <a:uFill>
                <a:solidFill>
                  <a:srgbClr val="FFFFFF"/>
                </a:solidFill>
              </a:uFill>
            </a:endParaRPr>
          </a:p>
          <a:p>
            <a:pPr marL="811080" indent="-255240">
              <a:buClr>
                <a:srgbClr val="4F81BD"/>
              </a:buClr>
              <a:buSzPct val="76000"/>
              <a:buFont typeface="Arial"/>
              <a:buChar char="•"/>
            </a:pPr>
            <a:endParaRPr lang="en-US" altLang="zh-CN" sz="2800" spc="-1" dirty="0">
              <a:solidFill>
                <a:prstClr val="black"/>
              </a:solidFill>
              <a:uFill>
                <a:solidFill>
                  <a:srgbClr val="FFFFFF"/>
                </a:solidFill>
              </a:uFill>
            </a:endParaRPr>
          </a:p>
          <a:p>
            <a:endParaRPr kumimoji="1" lang="zh-CN" altLang="en-US" sz="2800" dirty="0">
              <a:solidFill>
                <a:prstClr val="black"/>
              </a:solidFill>
            </a:endParaRPr>
          </a:p>
        </p:txBody>
      </p:sp>
    </p:spTree>
    <p:extLst>
      <p:ext uri="{BB962C8B-B14F-4D97-AF65-F5344CB8AC3E}">
        <p14:creationId xmlns:p14="http://schemas.microsoft.com/office/powerpoint/2010/main" val="9389615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71</a:t>
            </a:fld>
            <a:endParaRPr lang="en-US"/>
          </a:p>
        </p:txBody>
      </p:sp>
      <p:sp>
        <p:nvSpPr>
          <p:cNvPr id="6" name="矩形 5"/>
          <p:cNvSpPr/>
          <p:nvPr/>
        </p:nvSpPr>
        <p:spPr>
          <a:xfrm>
            <a:off x="488975" y="839801"/>
            <a:ext cx="2399183" cy="523220"/>
          </a:xfrm>
          <a:prstGeom prst="rect">
            <a:avLst/>
          </a:prstGeom>
        </p:spPr>
        <p:txBody>
          <a:bodyPr wrap="none">
            <a:spAutoFit/>
          </a:bodyPr>
          <a:lstStyle/>
          <a:p>
            <a:pPr marL="360">
              <a:buClr>
                <a:srgbClr val="4F81BD"/>
              </a:buClr>
              <a:buSzPct val="76000"/>
            </a:pPr>
            <a:r>
              <a:rPr lang="en-US" altLang="zh-CN" sz="2800" b="1" spc="-1" dirty="0" smtClean="0">
                <a:solidFill>
                  <a:srgbClr val="000000"/>
                </a:solidFill>
                <a:uFill>
                  <a:solidFill>
                    <a:srgbClr val="FFFFFF"/>
                  </a:solidFill>
                </a:uFill>
              </a:rPr>
              <a:t>The card node:</a:t>
            </a:r>
            <a:endParaRPr lang="en-US" altLang="zh-CN" sz="2800" b="1" spc="-1" dirty="0">
              <a:solidFill>
                <a:srgbClr val="000000"/>
              </a:solidFill>
              <a:uFill>
                <a:solidFill>
                  <a:srgbClr val="FFFFFF"/>
                </a:solidFill>
              </a:uFill>
            </a:endParaRPr>
          </a:p>
        </p:txBody>
      </p:sp>
      <p:grpSp>
        <p:nvGrpSpPr>
          <p:cNvPr id="14" name="组 13"/>
          <p:cNvGrpSpPr/>
          <p:nvPr/>
        </p:nvGrpSpPr>
        <p:grpSpPr>
          <a:xfrm>
            <a:off x="488975" y="1735030"/>
            <a:ext cx="2617635" cy="502277"/>
            <a:chOff x="232179" y="2875208"/>
            <a:chExt cx="2617635" cy="502277"/>
          </a:xfrm>
        </p:grpSpPr>
        <p:sp>
          <p:nvSpPr>
            <p:cNvPr id="8" name="Rounded Rectangle 21"/>
            <p:cNvSpPr/>
            <p:nvPr/>
          </p:nvSpPr>
          <p:spPr>
            <a:xfrm>
              <a:off x="232179" y="2875208"/>
              <a:ext cx="773204"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800" dirty="0" smtClean="0">
                  <a:solidFill>
                    <a:srgbClr val="FFCA08"/>
                  </a:solidFill>
                  <a:latin typeface="Consolas" charset="0"/>
                  <a:ea typeface="Consolas" charset="0"/>
                  <a:cs typeface="Consolas" charset="0"/>
                </a:rPr>
                <a:t>1</a:t>
              </a:r>
              <a:endParaRPr lang="en-US" sz="2800" dirty="0">
                <a:solidFill>
                  <a:srgbClr val="FFCA08"/>
                </a:solidFill>
                <a:latin typeface="Consolas" charset="0"/>
                <a:ea typeface="Consolas" charset="0"/>
                <a:cs typeface="Consolas" charset="0"/>
              </a:endParaRPr>
            </a:p>
          </p:txBody>
        </p:sp>
        <p:sp>
          <p:nvSpPr>
            <p:cNvPr id="5" name="Rounded Rectangle 10"/>
            <p:cNvSpPr/>
            <p:nvPr/>
          </p:nvSpPr>
          <p:spPr>
            <a:xfrm>
              <a:off x="703020" y="2875208"/>
              <a:ext cx="2146794"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prstClr val="white"/>
                  </a:solidFill>
                  <a:latin typeface="Consolas" charset="0"/>
                  <a:ea typeface="Consolas" charset="0"/>
                  <a:cs typeface="Consolas" charset="0"/>
                </a:rPr>
                <a:t>name</a:t>
              </a:r>
              <a:endParaRPr lang="en-US" sz="2800" dirty="0">
                <a:solidFill>
                  <a:prstClr val="white"/>
                </a:solidFill>
                <a:latin typeface="Consolas" charset="0"/>
                <a:ea typeface="Consolas" charset="0"/>
                <a:cs typeface="Consolas" charset="0"/>
              </a:endParaRPr>
            </a:p>
          </p:txBody>
        </p:sp>
        <p:sp>
          <p:nvSpPr>
            <p:cNvPr id="9" name="Rounded Rectangle 21"/>
            <p:cNvSpPr/>
            <p:nvPr/>
          </p:nvSpPr>
          <p:spPr>
            <a:xfrm>
              <a:off x="1704622" y="2875209"/>
              <a:ext cx="1129564"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800" dirty="0" smtClean="0">
                  <a:solidFill>
                    <a:prstClr val="white"/>
                  </a:solidFill>
                  <a:latin typeface="Consolas" charset="0"/>
                  <a:ea typeface="Consolas" charset="0"/>
                  <a:cs typeface="Consolas" charset="0"/>
                </a:rPr>
                <a:t>age</a:t>
              </a:r>
              <a:endParaRPr lang="en-US" sz="2800" dirty="0">
                <a:solidFill>
                  <a:prstClr val="white"/>
                </a:solidFill>
                <a:latin typeface="Consolas" charset="0"/>
                <a:ea typeface="Consolas" charset="0"/>
                <a:cs typeface="Consolas" charset="0"/>
              </a:endParaRPr>
            </a:p>
          </p:txBody>
        </p:sp>
      </p:grpSp>
      <p:grpSp>
        <p:nvGrpSpPr>
          <p:cNvPr id="19" name="组 18"/>
          <p:cNvGrpSpPr/>
          <p:nvPr/>
        </p:nvGrpSpPr>
        <p:grpSpPr>
          <a:xfrm>
            <a:off x="2856350" y="2519530"/>
            <a:ext cx="3747650" cy="3057184"/>
            <a:chOff x="2856350" y="2849745"/>
            <a:chExt cx="3252218" cy="2444744"/>
          </a:xfrm>
        </p:grpSpPr>
        <p:sp>
          <p:nvSpPr>
            <p:cNvPr id="16" name="Rectangle 16"/>
            <p:cNvSpPr/>
            <p:nvPr/>
          </p:nvSpPr>
          <p:spPr>
            <a:xfrm>
              <a:off x="2856351" y="2849745"/>
              <a:ext cx="3252217" cy="3894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Class Card</a:t>
              </a:r>
              <a:endParaRPr lang="en-US" dirty="0">
                <a:solidFill>
                  <a:prstClr val="white"/>
                </a:solidFill>
              </a:endParaRPr>
            </a:p>
          </p:txBody>
        </p:sp>
        <p:sp>
          <p:nvSpPr>
            <p:cNvPr id="17" name="Rectangle 17"/>
            <p:cNvSpPr/>
            <p:nvPr/>
          </p:nvSpPr>
          <p:spPr>
            <a:xfrm>
              <a:off x="2856352" y="3226801"/>
              <a:ext cx="3252216" cy="1175866"/>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sz="2000" dirty="0">
                  <a:solidFill>
                    <a:prstClr val="black"/>
                  </a:solidFill>
                </a:rPr>
                <a:t>p</a:t>
              </a:r>
              <a:r>
                <a:rPr lang="en-US" sz="2000" dirty="0" smtClean="0">
                  <a:solidFill>
                    <a:prstClr val="black"/>
                  </a:solidFill>
                </a:rPr>
                <a:t>rivate String name</a:t>
              </a:r>
            </a:p>
            <a:p>
              <a:pPr marL="285750" indent="-285750" algn="just">
                <a:buFontTx/>
                <a:buChar char="-"/>
              </a:pPr>
              <a:r>
                <a:rPr lang="en-US" sz="2000" dirty="0">
                  <a:solidFill>
                    <a:prstClr val="black"/>
                  </a:solidFill>
                </a:rPr>
                <a:t>p</a:t>
              </a:r>
              <a:r>
                <a:rPr lang="en-US" sz="2000" dirty="0" smtClean="0">
                  <a:solidFill>
                    <a:prstClr val="black"/>
                  </a:solidFill>
                </a:rPr>
                <a:t>rivate </a:t>
              </a:r>
              <a:r>
                <a:rPr lang="en-US" sz="2000" dirty="0" err="1" smtClean="0">
                  <a:solidFill>
                    <a:prstClr val="black"/>
                  </a:solidFill>
                </a:rPr>
                <a:t>int</a:t>
              </a:r>
              <a:r>
                <a:rPr lang="en-US" sz="2000" dirty="0" smtClean="0">
                  <a:solidFill>
                    <a:prstClr val="black"/>
                  </a:solidFill>
                </a:rPr>
                <a:t> age</a:t>
              </a:r>
            </a:p>
          </p:txBody>
        </p:sp>
        <p:sp>
          <p:nvSpPr>
            <p:cNvPr id="18" name="Rectangle 3"/>
            <p:cNvSpPr/>
            <p:nvPr/>
          </p:nvSpPr>
          <p:spPr>
            <a:xfrm>
              <a:off x="2856350" y="4402667"/>
              <a:ext cx="3252217" cy="89182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sz="2000" dirty="0" smtClean="0">
                  <a:solidFill>
                    <a:prstClr val="black"/>
                  </a:solidFill>
                </a:rPr>
                <a:t>+	</a:t>
              </a:r>
              <a:r>
                <a:rPr lang="en-US" sz="2000" dirty="0" err="1" smtClean="0">
                  <a:solidFill>
                    <a:prstClr val="black"/>
                  </a:solidFill>
                </a:rPr>
                <a:t>getName</a:t>
              </a:r>
              <a:r>
                <a:rPr lang="en-US" sz="2000" dirty="0" smtClean="0">
                  <a:solidFill>
                    <a:prstClr val="black"/>
                  </a:solidFill>
                </a:rPr>
                <a:t>()</a:t>
              </a:r>
            </a:p>
            <a:p>
              <a:pPr algn="just">
                <a:tabLst>
                  <a:tab pos="287338" algn="l"/>
                </a:tabLst>
              </a:pPr>
              <a:r>
                <a:rPr lang="en-US" sz="2000" dirty="0" smtClean="0">
                  <a:solidFill>
                    <a:prstClr val="black"/>
                  </a:solidFill>
                </a:rPr>
                <a:t>+	</a:t>
              </a:r>
              <a:r>
                <a:rPr lang="en-US" sz="2000" dirty="0" err="1" smtClean="0">
                  <a:solidFill>
                    <a:prstClr val="black"/>
                  </a:solidFill>
                </a:rPr>
                <a:t>getAge</a:t>
              </a:r>
              <a:r>
                <a:rPr lang="en-US" sz="2000" dirty="0" smtClean="0">
                  <a:solidFill>
                    <a:prstClr val="black"/>
                  </a:solidFill>
                </a:rPr>
                <a:t>()</a:t>
              </a:r>
            </a:p>
            <a:p>
              <a:pPr algn="just">
                <a:tabLst>
                  <a:tab pos="287338" algn="l"/>
                </a:tabLst>
              </a:pPr>
              <a:r>
                <a:rPr lang="is-IS" dirty="0" smtClean="0">
                  <a:solidFill>
                    <a:prstClr val="black"/>
                  </a:solidFill>
                </a:rPr>
                <a:t>…</a:t>
              </a:r>
              <a:endParaRPr lang="en-US" dirty="0" smtClean="0">
                <a:solidFill>
                  <a:prstClr val="black"/>
                </a:solidFill>
              </a:endParaRPr>
            </a:p>
          </p:txBody>
        </p:sp>
      </p:grpSp>
    </p:spTree>
    <p:extLst>
      <p:ext uri="{BB962C8B-B14F-4D97-AF65-F5344CB8AC3E}">
        <p14:creationId xmlns:p14="http://schemas.microsoft.com/office/powerpoint/2010/main" val="14174873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72</a:t>
            </a:fld>
            <a:endParaRPr lang="en-US"/>
          </a:p>
        </p:txBody>
      </p:sp>
      <p:sp>
        <p:nvSpPr>
          <p:cNvPr id="7" name="文本框 6"/>
          <p:cNvSpPr txBox="1"/>
          <p:nvPr/>
        </p:nvSpPr>
        <p:spPr>
          <a:xfrm>
            <a:off x="625268" y="3194755"/>
            <a:ext cx="8534196" cy="2185214"/>
          </a:xfrm>
          <a:prstGeom prst="rect">
            <a:avLst/>
          </a:prstGeom>
          <a:noFill/>
        </p:spPr>
        <p:txBody>
          <a:bodyPr wrap="none" rtlCol="0">
            <a:spAutoFit/>
          </a:bodyPr>
          <a:lstStyle/>
          <a:p>
            <a:pPr marL="342900" indent="-342900">
              <a:buFont typeface="Arial" charset="0"/>
              <a:buChar char="•"/>
            </a:pPr>
            <a:r>
              <a:rPr kumimoji="1" lang="en-US" altLang="zh-CN" sz="2800" dirty="0" smtClean="0">
                <a:solidFill>
                  <a:prstClr val="black"/>
                </a:solidFill>
              </a:rPr>
              <a:t>Use Java API</a:t>
            </a:r>
          </a:p>
          <a:p>
            <a:r>
              <a:rPr kumimoji="1" lang="en-US" altLang="zh-CN" sz="2800" dirty="0" smtClean="0">
                <a:solidFill>
                  <a:prstClr val="black"/>
                </a:solidFill>
              </a:rPr>
              <a:t>      </a:t>
            </a:r>
            <a:r>
              <a:rPr kumimoji="1" lang="en-US" altLang="zh-CN" sz="2400" dirty="0" err="1" smtClean="0">
                <a:solidFill>
                  <a:prstClr val="black"/>
                </a:solidFill>
              </a:rPr>
              <a:t>LinkedList</a:t>
            </a:r>
            <a:r>
              <a:rPr kumimoji="1" lang="en-US" altLang="zh-CN" sz="2400" dirty="0" smtClean="0">
                <a:solidFill>
                  <a:prstClr val="black"/>
                </a:solidFill>
              </a:rPr>
              <a:t>&lt;Card</a:t>
            </a:r>
            <a:r>
              <a:rPr kumimoji="1" lang="en-US" altLang="zh-CN" sz="2400" dirty="0">
                <a:solidFill>
                  <a:prstClr val="black"/>
                </a:solidFill>
              </a:rPr>
              <a:t>&gt; </a:t>
            </a:r>
            <a:r>
              <a:rPr kumimoji="1" lang="en-US" altLang="zh-CN" sz="2400" dirty="0" err="1" smtClean="0">
                <a:solidFill>
                  <a:prstClr val="black"/>
                </a:solidFill>
              </a:rPr>
              <a:t>cardsList</a:t>
            </a:r>
            <a:r>
              <a:rPr kumimoji="1" lang="en-US" altLang="zh-CN" sz="2400" dirty="0" smtClean="0">
                <a:solidFill>
                  <a:prstClr val="black"/>
                </a:solidFill>
              </a:rPr>
              <a:t> </a:t>
            </a:r>
            <a:r>
              <a:rPr kumimoji="1" lang="en-US" altLang="zh-CN" sz="2400" dirty="0">
                <a:solidFill>
                  <a:prstClr val="black"/>
                </a:solidFill>
              </a:rPr>
              <a:t>= new </a:t>
            </a:r>
            <a:r>
              <a:rPr kumimoji="1" lang="en-US" altLang="zh-CN" sz="2400" dirty="0" err="1">
                <a:solidFill>
                  <a:prstClr val="black"/>
                </a:solidFill>
              </a:rPr>
              <a:t>LinkedList</a:t>
            </a:r>
            <a:r>
              <a:rPr kumimoji="1" lang="en-US" altLang="zh-CN" sz="2400" dirty="0">
                <a:solidFill>
                  <a:prstClr val="black"/>
                </a:solidFill>
              </a:rPr>
              <a:t>&lt;Card</a:t>
            </a:r>
            <a:r>
              <a:rPr kumimoji="1" lang="en-US" altLang="zh-CN" sz="2400" dirty="0" smtClean="0">
                <a:solidFill>
                  <a:prstClr val="black"/>
                </a:solidFill>
              </a:rPr>
              <a:t>&gt;();</a:t>
            </a:r>
          </a:p>
          <a:p>
            <a:pPr marL="342900" indent="-342900">
              <a:buFont typeface="Arial" charset="0"/>
              <a:buChar char="•"/>
            </a:pPr>
            <a:r>
              <a:rPr kumimoji="1" lang="en-US" altLang="zh-CN" sz="2800" dirty="0" smtClean="0">
                <a:solidFill>
                  <a:prstClr val="black"/>
                </a:solidFill>
              </a:rPr>
              <a:t>Use provided linked list:</a:t>
            </a:r>
          </a:p>
          <a:p>
            <a:r>
              <a:rPr kumimoji="1" lang="en-US" altLang="zh-CN" sz="2800" dirty="0">
                <a:solidFill>
                  <a:prstClr val="black"/>
                </a:solidFill>
              </a:rPr>
              <a:t>      </a:t>
            </a:r>
            <a:r>
              <a:rPr kumimoji="1" lang="en-US" altLang="zh-CN" sz="2400" dirty="0" err="1" smtClean="0">
                <a:solidFill>
                  <a:prstClr val="black"/>
                </a:solidFill>
              </a:rPr>
              <a:t>TailedLinkedList</a:t>
            </a:r>
            <a:r>
              <a:rPr kumimoji="1" lang="en-US" altLang="zh-CN" sz="2400" dirty="0" smtClean="0">
                <a:solidFill>
                  <a:prstClr val="black"/>
                </a:solidFill>
              </a:rPr>
              <a:t>&lt;Card&gt; </a:t>
            </a:r>
            <a:r>
              <a:rPr kumimoji="1" lang="en-US" altLang="zh-CN" sz="2400" dirty="0" err="1" smtClean="0">
                <a:solidFill>
                  <a:prstClr val="black"/>
                </a:solidFill>
              </a:rPr>
              <a:t>cardsList</a:t>
            </a:r>
            <a:r>
              <a:rPr kumimoji="1" lang="en-US" altLang="zh-CN" sz="2400" dirty="0">
                <a:solidFill>
                  <a:prstClr val="black"/>
                </a:solidFill>
              </a:rPr>
              <a:t>=new </a:t>
            </a:r>
            <a:r>
              <a:rPr kumimoji="1" lang="en-US" altLang="zh-CN" sz="2400" dirty="0" err="1" smtClean="0">
                <a:solidFill>
                  <a:prstClr val="black"/>
                </a:solidFill>
              </a:rPr>
              <a:t>TailedLinkedList</a:t>
            </a:r>
            <a:r>
              <a:rPr kumimoji="1" lang="en-US" altLang="zh-CN" sz="2400" dirty="0" smtClean="0">
                <a:solidFill>
                  <a:prstClr val="black"/>
                </a:solidFill>
              </a:rPr>
              <a:t>&lt;Card&gt;();</a:t>
            </a:r>
          </a:p>
          <a:p>
            <a:pPr marL="342900" indent="-342900">
              <a:buFont typeface="Arial" charset="0"/>
              <a:buChar char="•"/>
            </a:pPr>
            <a:endParaRPr kumimoji="1" lang="zh-CN" altLang="en-US" sz="2400" dirty="0">
              <a:solidFill>
                <a:prstClr val="black"/>
              </a:solidFill>
            </a:endParaRPr>
          </a:p>
        </p:txBody>
      </p:sp>
      <p:sp>
        <p:nvSpPr>
          <p:cNvPr id="8" name="矩形 7"/>
          <p:cNvSpPr/>
          <p:nvPr/>
        </p:nvSpPr>
        <p:spPr>
          <a:xfrm>
            <a:off x="594693" y="849868"/>
            <a:ext cx="2081019" cy="523220"/>
          </a:xfrm>
          <a:prstGeom prst="rect">
            <a:avLst/>
          </a:prstGeom>
        </p:spPr>
        <p:txBody>
          <a:bodyPr wrap="none">
            <a:spAutoFit/>
          </a:bodyPr>
          <a:lstStyle/>
          <a:p>
            <a:pPr marL="360">
              <a:buClr>
                <a:srgbClr val="4F81BD"/>
              </a:buClr>
              <a:buSzPct val="76000"/>
            </a:pPr>
            <a:r>
              <a:rPr lang="en-US" altLang="zh-CN" sz="2800" b="1" spc="-1" dirty="0">
                <a:solidFill>
                  <a:srgbClr val="000000"/>
                </a:solidFill>
                <a:uFill>
                  <a:solidFill>
                    <a:srgbClr val="FFFFFF"/>
                  </a:solidFill>
                </a:uFill>
              </a:rPr>
              <a:t>The card </a:t>
            </a:r>
            <a:r>
              <a:rPr lang="en-US" altLang="zh-CN" sz="2800" b="1" spc="-1" dirty="0" smtClean="0">
                <a:solidFill>
                  <a:srgbClr val="000000"/>
                </a:solidFill>
                <a:uFill>
                  <a:solidFill>
                    <a:srgbClr val="FFFFFF"/>
                  </a:solidFill>
                </a:uFill>
              </a:rPr>
              <a:t>list:</a:t>
            </a:r>
            <a:endParaRPr lang="en-US" altLang="zh-CN" sz="2800" b="1" spc="-1" dirty="0">
              <a:solidFill>
                <a:srgbClr val="000000"/>
              </a:solidFill>
              <a:uFill>
                <a:solidFill>
                  <a:srgbClr val="FFFFFF"/>
                </a:solidFill>
              </a:uFill>
            </a:endParaRPr>
          </a:p>
        </p:txBody>
      </p:sp>
      <p:grpSp>
        <p:nvGrpSpPr>
          <p:cNvPr id="9" name="组 8"/>
          <p:cNvGrpSpPr/>
          <p:nvPr/>
        </p:nvGrpSpPr>
        <p:grpSpPr>
          <a:xfrm>
            <a:off x="835378" y="1735030"/>
            <a:ext cx="2271232" cy="502277"/>
            <a:chOff x="232179" y="2875208"/>
            <a:chExt cx="2617635" cy="502277"/>
          </a:xfrm>
        </p:grpSpPr>
        <p:sp>
          <p:nvSpPr>
            <p:cNvPr id="10" name="Rounded Rectangle 21"/>
            <p:cNvSpPr/>
            <p:nvPr/>
          </p:nvSpPr>
          <p:spPr>
            <a:xfrm>
              <a:off x="232179" y="2875208"/>
              <a:ext cx="773204"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800" dirty="0" smtClean="0">
                  <a:solidFill>
                    <a:srgbClr val="FFCA08"/>
                  </a:solidFill>
                  <a:latin typeface="Consolas" charset="0"/>
                  <a:ea typeface="Consolas" charset="0"/>
                  <a:cs typeface="Consolas" charset="0"/>
                </a:rPr>
                <a:t>1</a:t>
              </a:r>
              <a:endParaRPr lang="en-US" sz="2800" dirty="0">
                <a:solidFill>
                  <a:srgbClr val="FFCA08"/>
                </a:solidFill>
                <a:latin typeface="Consolas" charset="0"/>
                <a:ea typeface="Consolas" charset="0"/>
                <a:cs typeface="Consolas" charset="0"/>
              </a:endParaRPr>
            </a:p>
          </p:txBody>
        </p:sp>
        <p:sp>
          <p:nvSpPr>
            <p:cNvPr id="11" name="Rounded Rectangle 10"/>
            <p:cNvSpPr/>
            <p:nvPr/>
          </p:nvSpPr>
          <p:spPr>
            <a:xfrm>
              <a:off x="703020" y="2875208"/>
              <a:ext cx="2146794"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prstClr val="white"/>
                  </a:solidFill>
                  <a:latin typeface="Consolas" charset="0"/>
                  <a:ea typeface="Consolas" charset="0"/>
                  <a:cs typeface="Consolas" charset="0"/>
                </a:rPr>
                <a:t>one</a:t>
              </a:r>
              <a:endParaRPr lang="en-US" sz="2800" dirty="0">
                <a:solidFill>
                  <a:prstClr val="white"/>
                </a:solidFill>
                <a:latin typeface="Consolas" charset="0"/>
                <a:ea typeface="Consolas" charset="0"/>
                <a:cs typeface="Consolas" charset="0"/>
              </a:endParaRPr>
            </a:p>
          </p:txBody>
        </p:sp>
        <p:sp>
          <p:nvSpPr>
            <p:cNvPr id="12" name="Rounded Rectangle 21"/>
            <p:cNvSpPr/>
            <p:nvPr/>
          </p:nvSpPr>
          <p:spPr>
            <a:xfrm>
              <a:off x="1704622" y="2875209"/>
              <a:ext cx="1129564"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prstClr val="white"/>
                  </a:solidFill>
                  <a:latin typeface="Consolas" charset="0"/>
                  <a:ea typeface="Consolas" charset="0"/>
                  <a:cs typeface="Consolas" charset="0"/>
                </a:rPr>
                <a:t>1</a:t>
              </a:r>
            </a:p>
          </p:txBody>
        </p:sp>
      </p:grpSp>
      <p:grpSp>
        <p:nvGrpSpPr>
          <p:cNvPr id="13" name="组 12"/>
          <p:cNvGrpSpPr/>
          <p:nvPr/>
        </p:nvGrpSpPr>
        <p:grpSpPr>
          <a:xfrm>
            <a:off x="3523624" y="1735028"/>
            <a:ext cx="2248818" cy="502277"/>
            <a:chOff x="232179" y="2875208"/>
            <a:chExt cx="2628396" cy="502277"/>
          </a:xfrm>
        </p:grpSpPr>
        <p:sp>
          <p:nvSpPr>
            <p:cNvPr id="14" name="Rounded Rectangle 21"/>
            <p:cNvSpPr/>
            <p:nvPr/>
          </p:nvSpPr>
          <p:spPr>
            <a:xfrm>
              <a:off x="232179" y="2875208"/>
              <a:ext cx="773204"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800" dirty="0">
                  <a:solidFill>
                    <a:srgbClr val="FFCA08"/>
                  </a:solidFill>
                  <a:latin typeface="Consolas" charset="0"/>
                  <a:ea typeface="Consolas" charset="0"/>
                  <a:cs typeface="Consolas" charset="0"/>
                </a:rPr>
                <a:t>2</a:t>
              </a:r>
            </a:p>
          </p:txBody>
        </p:sp>
        <p:sp>
          <p:nvSpPr>
            <p:cNvPr id="15" name="Rounded Rectangle 10"/>
            <p:cNvSpPr/>
            <p:nvPr/>
          </p:nvSpPr>
          <p:spPr>
            <a:xfrm>
              <a:off x="703020" y="2875208"/>
              <a:ext cx="2146794"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prstClr val="white"/>
                  </a:solidFill>
                  <a:latin typeface="Consolas" charset="0"/>
                  <a:ea typeface="Consolas" charset="0"/>
                  <a:cs typeface="Consolas" charset="0"/>
                </a:rPr>
                <a:t>two</a:t>
              </a:r>
              <a:endParaRPr lang="en-US" sz="2800" dirty="0">
                <a:solidFill>
                  <a:prstClr val="white"/>
                </a:solidFill>
                <a:latin typeface="Consolas" charset="0"/>
                <a:ea typeface="Consolas" charset="0"/>
                <a:cs typeface="Consolas" charset="0"/>
              </a:endParaRPr>
            </a:p>
          </p:txBody>
        </p:sp>
        <p:sp>
          <p:nvSpPr>
            <p:cNvPr id="16" name="Rounded Rectangle 21"/>
            <p:cNvSpPr/>
            <p:nvPr/>
          </p:nvSpPr>
          <p:spPr>
            <a:xfrm>
              <a:off x="1731011" y="2875209"/>
              <a:ext cx="1129564"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prstClr val="white"/>
                  </a:solidFill>
                  <a:latin typeface="Consolas" charset="0"/>
                  <a:ea typeface="Consolas" charset="0"/>
                  <a:cs typeface="Consolas" charset="0"/>
                </a:rPr>
                <a:t>2</a:t>
              </a:r>
            </a:p>
          </p:txBody>
        </p:sp>
      </p:grpSp>
      <p:grpSp>
        <p:nvGrpSpPr>
          <p:cNvPr id="21" name="组 20"/>
          <p:cNvGrpSpPr/>
          <p:nvPr/>
        </p:nvGrpSpPr>
        <p:grpSpPr>
          <a:xfrm>
            <a:off x="6166080" y="1735028"/>
            <a:ext cx="2197567" cy="502277"/>
            <a:chOff x="232179" y="2875208"/>
            <a:chExt cx="2617635" cy="502277"/>
          </a:xfrm>
        </p:grpSpPr>
        <p:sp>
          <p:nvSpPr>
            <p:cNvPr id="22" name="Rounded Rectangle 21"/>
            <p:cNvSpPr/>
            <p:nvPr/>
          </p:nvSpPr>
          <p:spPr>
            <a:xfrm>
              <a:off x="232179" y="2875208"/>
              <a:ext cx="773204"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800" dirty="0">
                  <a:solidFill>
                    <a:srgbClr val="FFCA08"/>
                  </a:solidFill>
                  <a:latin typeface="Consolas" charset="0"/>
                  <a:ea typeface="Consolas" charset="0"/>
                  <a:cs typeface="Consolas" charset="0"/>
                </a:rPr>
                <a:t>3</a:t>
              </a:r>
            </a:p>
          </p:txBody>
        </p:sp>
        <p:sp>
          <p:nvSpPr>
            <p:cNvPr id="23" name="Rounded Rectangle 10"/>
            <p:cNvSpPr/>
            <p:nvPr/>
          </p:nvSpPr>
          <p:spPr>
            <a:xfrm>
              <a:off x="703020" y="2875208"/>
              <a:ext cx="2146794"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white"/>
                  </a:solidFill>
                  <a:latin typeface="Consolas" charset="0"/>
                  <a:ea typeface="Consolas" charset="0"/>
                  <a:cs typeface="Consolas" charset="0"/>
                </a:rPr>
                <a:t>three</a:t>
              </a:r>
              <a:endParaRPr lang="en-US" sz="2000" dirty="0">
                <a:solidFill>
                  <a:prstClr val="white"/>
                </a:solidFill>
                <a:latin typeface="Consolas" charset="0"/>
                <a:ea typeface="Consolas" charset="0"/>
                <a:cs typeface="Consolas" charset="0"/>
              </a:endParaRPr>
            </a:p>
          </p:txBody>
        </p:sp>
        <p:sp>
          <p:nvSpPr>
            <p:cNvPr id="24" name="Rounded Rectangle 21"/>
            <p:cNvSpPr/>
            <p:nvPr/>
          </p:nvSpPr>
          <p:spPr>
            <a:xfrm>
              <a:off x="1704622" y="2875209"/>
              <a:ext cx="1129564"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800" dirty="0">
                  <a:solidFill>
                    <a:prstClr val="white"/>
                  </a:solidFill>
                  <a:latin typeface="Consolas" charset="0"/>
                  <a:ea typeface="Consolas" charset="0"/>
                  <a:cs typeface="Consolas" charset="0"/>
                </a:rPr>
                <a:t>3</a:t>
              </a:r>
            </a:p>
          </p:txBody>
        </p:sp>
      </p:grpSp>
      <p:cxnSp>
        <p:nvCxnSpPr>
          <p:cNvPr id="26" name="直线箭头连接符 25"/>
          <p:cNvCxnSpPr>
            <a:stCxn id="11" idx="3"/>
            <a:endCxn id="14" idx="1"/>
          </p:cNvCxnSpPr>
          <p:nvPr/>
        </p:nvCxnSpPr>
        <p:spPr>
          <a:xfrm flipV="1">
            <a:off x="3106610" y="1986166"/>
            <a:ext cx="417014"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V="1">
            <a:off x="5751147" y="1986165"/>
            <a:ext cx="417014"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3751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73</a:t>
            </a:fld>
            <a:endParaRPr lang="en-US"/>
          </a:p>
        </p:txBody>
      </p:sp>
      <p:sp>
        <p:nvSpPr>
          <p:cNvPr id="3" name="文本框 2"/>
          <p:cNvSpPr txBox="1"/>
          <p:nvPr/>
        </p:nvSpPr>
        <p:spPr>
          <a:xfrm>
            <a:off x="450697" y="1004711"/>
            <a:ext cx="7958666" cy="3970318"/>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swap:</a:t>
            </a:r>
          </a:p>
          <a:p>
            <a:endParaRPr lang="en-US" altLang="zh-CN" sz="2800" dirty="0" smtClean="0">
              <a:solidFill>
                <a:prstClr val="black"/>
              </a:solidFill>
            </a:endParaRPr>
          </a:p>
          <a:p>
            <a:pPr marL="457200" indent="-457200">
              <a:buFont typeface="Arial" charset="0"/>
              <a:buChar char="•"/>
            </a:pPr>
            <a:r>
              <a:rPr lang="en-US" altLang="zh-CN" sz="2800" dirty="0" smtClean="0">
                <a:solidFill>
                  <a:prstClr val="black"/>
                </a:solidFill>
              </a:rPr>
              <a:t>Swap </a:t>
            </a:r>
            <a:r>
              <a:rPr lang="en-US" altLang="zh-CN" sz="2800" dirty="0">
                <a:solidFill>
                  <a:prstClr val="black"/>
                </a:solidFill>
              </a:rPr>
              <a:t>cards from </a:t>
            </a:r>
            <a:r>
              <a:rPr lang="en-US" altLang="zh-CN" sz="2800" dirty="0">
                <a:solidFill>
                  <a:srgbClr val="0070C0"/>
                </a:solidFill>
              </a:rPr>
              <a:t>(1-based) </a:t>
            </a:r>
            <a:r>
              <a:rPr lang="en-US" altLang="zh-CN" sz="2800" dirty="0">
                <a:solidFill>
                  <a:prstClr val="black"/>
                </a:solidFill>
              </a:rPr>
              <a:t>index a-b and c-d. </a:t>
            </a:r>
            <a:r>
              <a:rPr lang="en-US" altLang="zh-CN" sz="2800" dirty="0" smtClean="0">
                <a:solidFill>
                  <a:prstClr val="black"/>
                </a:solidFill>
              </a:rPr>
              <a:t>It </a:t>
            </a:r>
            <a:r>
              <a:rPr lang="en-US" altLang="zh-CN" sz="2800" dirty="0">
                <a:solidFill>
                  <a:prstClr val="black"/>
                </a:solidFill>
              </a:rPr>
              <a:t>is guaranteed that 1 &lt;= a </a:t>
            </a:r>
            <a:r>
              <a:rPr lang="en-US" altLang="zh-CN" sz="2800" dirty="0">
                <a:solidFill>
                  <a:srgbClr val="0070C0"/>
                </a:solidFill>
              </a:rPr>
              <a:t>&lt;=</a:t>
            </a:r>
            <a:r>
              <a:rPr lang="en-US" altLang="zh-CN" sz="2800" dirty="0">
                <a:solidFill>
                  <a:prstClr val="black"/>
                </a:solidFill>
              </a:rPr>
              <a:t> b &lt; c </a:t>
            </a:r>
            <a:r>
              <a:rPr lang="en-US" altLang="zh-CN" sz="2800" dirty="0">
                <a:solidFill>
                  <a:srgbClr val="0070C0"/>
                </a:solidFill>
              </a:rPr>
              <a:t>&lt;= </a:t>
            </a:r>
            <a:r>
              <a:rPr lang="en-US" altLang="zh-CN" sz="2800" dirty="0">
                <a:solidFill>
                  <a:prstClr val="black"/>
                </a:solidFill>
              </a:rPr>
              <a:t>d &lt;= N. </a:t>
            </a:r>
            <a:endParaRPr lang="en-US" altLang="zh-CN" sz="2800" dirty="0" smtClean="0">
              <a:solidFill>
                <a:prstClr val="black"/>
              </a:solidFill>
            </a:endParaRPr>
          </a:p>
          <a:p>
            <a:pPr marL="457200" indent="-457200">
              <a:buFont typeface="Arial" charset="0"/>
              <a:buChar char="•"/>
            </a:pPr>
            <a:endParaRPr lang="en-US" altLang="zh-CN" sz="2800" dirty="0" smtClean="0">
              <a:solidFill>
                <a:prstClr val="black"/>
              </a:solidFill>
            </a:endParaRPr>
          </a:p>
          <a:p>
            <a:pPr marL="457200" indent="-457200">
              <a:buFont typeface="Arial" charset="0"/>
              <a:buChar char="•"/>
            </a:pPr>
            <a:r>
              <a:rPr lang="en-US" altLang="zh-CN" sz="2800" dirty="0" smtClean="0">
                <a:solidFill>
                  <a:prstClr val="black"/>
                </a:solidFill>
              </a:rPr>
              <a:t>It can be true that a=b or c=d or both.</a:t>
            </a:r>
          </a:p>
          <a:p>
            <a:pPr marL="457200" indent="-457200">
              <a:buFont typeface="Arial" charset="0"/>
              <a:buChar char="•"/>
            </a:pPr>
            <a:endParaRPr lang="en-US" altLang="zh-CN" sz="2800" dirty="0">
              <a:solidFill>
                <a:prstClr val="black"/>
              </a:solidFill>
            </a:endParaRPr>
          </a:p>
          <a:p>
            <a:pPr marL="457200" indent="-457200">
              <a:buFont typeface="Arial" charset="0"/>
              <a:buChar char="•"/>
            </a:pPr>
            <a:r>
              <a:rPr lang="en-US" altLang="zh-CN" sz="2800" dirty="0" smtClean="0">
                <a:solidFill>
                  <a:prstClr val="black"/>
                </a:solidFill>
              </a:rPr>
              <a:t>The size of a-b and c-d may not be the same.</a:t>
            </a:r>
            <a:endParaRPr lang="en-US" altLang="zh-CN" sz="2800" dirty="0">
              <a:solidFill>
                <a:prstClr val="black"/>
              </a:solidFill>
            </a:endParaRPr>
          </a:p>
          <a:p>
            <a:endParaRPr kumimoji="1" lang="zh-CN" altLang="en-US" sz="2800" dirty="0">
              <a:solidFill>
                <a:prstClr val="black"/>
              </a:solidFill>
            </a:endParaRPr>
          </a:p>
        </p:txBody>
      </p:sp>
    </p:spTree>
    <p:extLst>
      <p:ext uri="{BB962C8B-B14F-4D97-AF65-F5344CB8AC3E}">
        <p14:creationId xmlns:p14="http://schemas.microsoft.com/office/powerpoint/2010/main" val="19628017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74</a:t>
            </a:fld>
            <a:endParaRPr lang="en-US"/>
          </a:p>
        </p:txBody>
      </p:sp>
      <p:sp>
        <p:nvSpPr>
          <p:cNvPr id="3" name="文本框 2"/>
          <p:cNvSpPr txBox="1"/>
          <p:nvPr/>
        </p:nvSpPr>
        <p:spPr>
          <a:xfrm>
            <a:off x="536134"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swap:</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srgbClr val="0070C0"/>
                </a:solidFill>
              </a:rPr>
              <a:t>swap 1 2 4 5</a:t>
            </a:r>
          </a:p>
        </p:txBody>
      </p:sp>
      <p:grpSp>
        <p:nvGrpSpPr>
          <p:cNvPr id="105" name="InSlideAnimateShapedf700cb1-074e-4961-a818-7d60a370b859"/>
          <p:cNvGrpSpPr>
            <a:grpSpLocks/>
          </p:cNvGrpSpPr>
          <p:nvPr/>
        </p:nvGrpSpPr>
        <p:grpSpPr>
          <a:xfrm>
            <a:off x="1068283" y="2312245"/>
            <a:ext cx="2037643" cy="502279"/>
            <a:chOff x="1068283" y="2312245"/>
            <a:chExt cx="2037643" cy="502279"/>
          </a:xfrm>
        </p:grpSpPr>
        <p:grpSp>
          <p:nvGrpSpPr>
            <p:cNvPr id="4" name="InSlideAnimateShape406c2063-dccb-44a2-9e66-0e2bbc613f1b"/>
            <p:cNvGrpSpPr/>
            <p:nvPr/>
          </p:nvGrpSpPr>
          <p:grpSpPr>
            <a:xfrm>
              <a:off x="1068283" y="2312247"/>
              <a:ext cx="699909" cy="502277"/>
              <a:chOff x="656664" y="2875208"/>
              <a:chExt cx="2193144" cy="502277"/>
            </a:xfrm>
          </p:grpSpPr>
          <p:sp>
            <p:nvSpPr>
              <p:cNvPr id="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4" name="InSlideAnimateShape15816c04-cc7c-4923-850e-fe6fc2ca909f"/>
            <p:cNvGrpSpPr/>
            <p:nvPr/>
          </p:nvGrpSpPr>
          <p:grpSpPr>
            <a:xfrm>
              <a:off x="1768192" y="2312245"/>
              <a:ext cx="1337734" cy="502277"/>
              <a:chOff x="1768192" y="2312245"/>
              <a:chExt cx="1337734" cy="502277"/>
            </a:xfrm>
          </p:grpSpPr>
          <p:grpSp>
            <p:nvGrpSpPr>
              <p:cNvPr id="8" name="InSlideAnimateShape392c3c46-030c-46d9-8f40-d84432bd2dce"/>
              <p:cNvGrpSpPr>
                <a:grpSpLocks/>
              </p:cNvGrpSpPr>
              <p:nvPr/>
            </p:nvGrpSpPr>
            <p:grpSpPr>
              <a:xfrm>
                <a:off x="2406017" y="2312245"/>
                <a:ext cx="699909" cy="502277"/>
                <a:chOff x="656664" y="2875208"/>
                <a:chExt cx="2193144" cy="502277"/>
              </a:xfrm>
            </p:grpSpPr>
            <p:sp>
              <p:nvSpPr>
                <p:cNvPr id="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1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9" name="InSlideAnimateShapee2af180c-aef9-4ef4-84a1-1821aa1fd289"/>
              <p:cNvCxnSpPr>
                <a:stCxn id="6" idx="3"/>
                <a:endCxn id="9" idx="1"/>
              </p:cNvCxnSpPr>
              <p:nvPr/>
            </p:nvCxnSpPr>
            <p:spPr>
              <a:xfrm flipV="1">
                <a:off x="1768192" y="2563383"/>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InSlideAnimateShaped60d2bd0-c046-4357-89d6-9d711ac31f91"/>
          <p:cNvGrpSpPr>
            <a:grpSpLocks/>
          </p:cNvGrpSpPr>
          <p:nvPr/>
        </p:nvGrpSpPr>
        <p:grpSpPr>
          <a:xfrm>
            <a:off x="5020055" y="2312245"/>
            <a:ext cx="2055235" cy="502277"/>
            <a:chOff x="5020055" y="2312245"/>
            <a:chExt cx="2055235" cy="502277"/>
          </a:xfrm>
        </p:grpSpPr>
        <p:grpSp>
          <p:nvGrpSpPr>
            <p:cNvPr id="16" name="InSlideAnimateShape8dc49c2e-7800-4975-bceb-dde50da714a4"/>
            <p:cNvGrpSpPr/>
            <p:nvPr/>
          </p:nvGrpSpPr>
          <p:grpSpPr>
            <a:xfrm>
              <a:off x="5020055" y="2312245"/>
              <a:ext cx="699909" cy="502277"/>
              <a:chOff x="656664" y="2875208"/>
              <a:chExt cx="2193144" cy="502277"/>
            </a:xfrm>
          </p:grpSpPr>
          <p:sp>
            <p:nvSpPr>
              <p:cNvPr id="17"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18"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9"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6" name="InSlideAnimateShape1225d920-47d7-490b-9557-e8614e68af19"/>
            <p:cNvGrpSpPr/>
            <p:nvPr/>
          </p:nvGrpSpPr>
          <p:grpSpPr>
            <a:xfrm>
              <a:off x="5728427" y="2312245"/>
              <a:ext cx="1346863" cy="502277"/>
              <a:chOff x="5728427" y="2312245"/>
              <a:chExt cx="1346863" cy="502277"/>
            </a:xfrm>
          </p:grpSpPr>
          <p:grpSp>
            <p:nvGrpSpPr>
              <p:cNvPr id="20" name="组 19"/>
              <p:cNvGrpSpPr/>
              <p:nvPr/>
            </p:nvGrpSpPr>
            <p:grpSpPr>
              <a:xfrm>
                <a:off x="6375381" y="2312245"/>
                <a:ext cx="699909" cy="502277"/>
                <a:chOff x="656664" y="2875208"/>
                <a:chExt cx="2193144" cy="502277"/>
              </a:xfrm>
            </p:grpSpPr>
            <p:sp>
              <p:nvSpPr>
                <p:cNvPr id="2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2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2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1" name="直线箭头连接符 30"/>
              <p:cNvCxnSpPr/>
              <p:nvPr/>
            </p:nvCxnSpPr>
            <p:spPr>
              <a:xfrm flipV="1">
                <a:off x="5728427" y="2563378"/>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92" name="InSlideAnimateShapef4ed5aed-0019-4d95-bc6a-0e8a17a286a6"/>
          <p:cNvGrpSpPr/>
          <p:nvPr/>
        </p:nvGrpSpPr>
        <p:grpSpPr>
          <a:xfrm>
            <a:off x="3709884" y="2312247"/>
            <a:ext cx="1318310" cy="502277"/>
            <a:chOff x="3709884" y="2312247"/>
            <a:chExt cx="1318310" cy="502277"/>
          </a:xfrm>
        </p:grpSpPr>
        <p:grpSp>
          <p:nvGrpSpPr>
            <p:cNvPr id="12" name="InSlideAnimateShapeb35dfc0f-6243-4650-bed4-c9c8ec94631f"/>
            <p:cNvGrpSpPr/>
            <p:nvPr/>
          </p:nvGrpSpPr>
          <p:grpSpPr>
            <a:xfrm>
              <a:off x="3709884" y="2312247"/>
              <a:ext cx="699909" cy="502277"/>
              <a:chOff x="656664" y="2875208"/>
              <a:chExt cx="2193144" cy="502277"/>
            </a:xfrm>
          </p:grpSpPr>
          <p:sp>
            <p:nvSpPr>
              <p:cNvPr id="1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1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2" name="直线箭头连接符 31"/>
            <p:cNvCxnSpPr/>
            <p:nvPr/>
          </p:nvCxnSpPr>
          <p:spPr>
            <a:xfrm flipV="1">
              <a:off x="4390369" y="2563380"/>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33" name="InSlideAnimateShapecdb4f170-b1f7-4e02-8fd9-0e548958642a"/>
          <p:cNvCxnSpPr>
            <a:cxnSpLocks/>
          </p:cNvCxnSpPr>
          <p:nvPr/>
        </p:nvCxnSpPr>
        <p:spPr>
          <a:xfrm flipV="1">
            <a:off x="3072059" y="256826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7080340" y="2563374"/>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2" name="InSlideAnimateShape7590ad54-ca88-4ff7-88b6-142dabb1d746"/>
          <p:cNvGrpSpPr/>
          <p:nvPr/>
        </p:nvGrpSpPr>
        <p:grpSpPr>
          <a:xfrm>
            <a:off x="5020055" y="2290894"/>
            <a:ext cx="2039122" cy="532504"/>
            <a:chOff x="1068283" y="3840687"/>
            <a:chExt cx="2039122" cy="532504"/>
          </a:xfrm>
        </p:grpSpPr>
        <p:grpSp>
          <p:nvGrpSpPr>
            <p:cNvPr id="42" name="InSlideAnimateShape650d7dc7-e92f-415c-bfbb-b659095fc716"/>
            <p:cNvGrpSpPr/>
            <p:nvPr/>
          </p:nvGrpSpPr>
          <p:grpSpPr>
            <a:xfrm>
              <a:off x="1068283" y="3870914"/>
              <a:ext cx="699909" cy="502277"/>
              <a:chOff x="656664" y="2875208"/>
              <a:chExt cx="2193144" cy="502277"/>
            </a:xfrm>
          </p:grpSpPr>
          <p:sp>
            <p:nvSpPr>
              <p:cNvPr id="44"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45"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46"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5" name="InSlideAnimateShapeda071d21-ffd9-4322-8cf7-e8aec4fd1613"/>
            <p:cNvGrpSpPr/>
            <p:nvPr/>
          </p:nvGrpSpPr>
          <p:grpSpPr>
            <a:xfrm>
              <a:off x="1769671" y="3840687"/>
              <a:ext cx="1337734" cy="502277"/>
              <a:chOff x="1769671" y="3840687"/>
              <a:chExt cx="1337734" cy="502277"/>
            </a:xfrm>
          </p:grpSpPr>
          <p:grpSp>
            <p:nvGrpSpPr>
              <p:cNvPr id="47" name="InSlideAnimateShape81fa5aa5-ee49-4a89-9cb2-433012e7e81f"/>
              <p:cNvGrpSpPr/>
              <p:nvPr/>
            </p:nvGrpSpPr>
            <p:grpSpPr>
              <a:xfrm>
                <a:off x="2407496" y="3840687"/>
                <a:ext cx="699909" cy="502277"/>
                <a:chOff x="656664" y="2875208"/>
                <a:chExt cx="2193144" cy="502277"/>
              </a:xfrm>
            </p:grpSpPr>
            <p:sp>
              <p:nvSpPr>
                <p:cNvPr id="48"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49"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0"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51" name="InSlideAnimateShapef7bc0d3b-e307-4f37-b9af-31ad0db239d6"/>
              <p:cNvCxnSpPr>
                <a:cxnSpLocks/>
                <a:endCxn id="48" idx="1"/>
              </p:cNvCxnSpPr>
              <p:nvPr/>
            </p:nvCxnSpPr>
            <p:spPr>
              <a:xfrm flipV="1">
                <a:off x="1769671" y="409182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InSlideAnimateShapedb302d68-b9fe-4898-b4f2-15079312790e"/>
          <p:cNvGrpSpPr/>
          <p:nvPr/>
        </p:nvGrpSpPr>
        <p:grpSpPr>
          <a:xfrm>
            <a:off x="2590202" y="3602995"/>
            <a:ext cx="2051336" cy="508651"/>
            <a:chOff x="4997476" y="3810017"/>
            <a:chExt cx="2051336" cy="508651"/>
          </a:xfrm>
        </p:grpSpPr>
        <p:grpSp>
          <p:nvGrpSpPr>
            <p:cNvPr id="52" name="InSlideAnimateShape886e32ef-310f-42d1-bc44-100f402f69c0"/>
            <p:cNvGrpSpPr/>
            <p:nvPr/>
          </p:nvGrpSpPr>
          <p:grpSpPr>
            <a:xfrm>
              <a:off x="4997476" y="3816391"/>
              <a:ext cx="699909" cy="502277"/>
              <a:chOff x="656664" y="2875208"/>
              <a:chExt cx="2193144" cy="502277"/>
            </a:xfrm>
          </p:grpSpPr>
          <p:sp>
            <p:nvSpPr>
              <p:cNvPr id="5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5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56" name="InSlideAnimateShapee928c191-4202-40e1-a12f-52ad4c5b118b"/>
            <p:cNvGrpSpPr/>
            <p:nvPr/>
          </p:nvGrpSpPr>
          <p:grpSpPr>
            <a:xfrm>
              <a:off x="5701949" y="3810017"/>
              <a:ext cx="1346863" cy="502277"/>
              <a:chOff x="5728427" y="2312245"/>
              <a:chExt cx="1346863" cy="502277"/>
            </a:xfrm>
          </p:grpSpPr>
          <p:grpSp>
            <p:nvGrpSpPr>
              <p:cNvPr id="57" name="组 19"/>
              <p:cNvGrpSpPr/>
              <p:nvPr/>
            </p:nvGrpSpPr>
            <p:grpSpPr>
              <a:xfrm>
                <a:off x="6375381" y="2312245"/>
                <a:ext cx="699909" cy="502277"/>
                <a:chOff x="656664" y="2875208"/>
                <a:chExt cx="2193144" cy="502277"/>
              </a:xfrm>
            </p:grpSpPr>
            <p:sp>
              <p:nvSpPr>
                <p:cNvPr id="5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6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58" name="直线箭头连接符 30"/>
              <p:cNvCxnSpPr/>
              <p:nvPr/>
            </p:nvCxnSpPr>
            <p:spPr>
              <a:xfrm flipV="1">
                <a:off x="5728427" y="2563378"/>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grpSp>
        <p:nvGrpSpPr>
          <p:cNvPr id="77" name="InSlideAnimateShapec52e84b9-70ca-406e-bb55-fbe03db2d141"/>
          <p:cNvGrpSpPr/>
          <p:nvPr/>
        </p:nvGrpSpPr>
        <p:grpSpPr>
          <a:xfrm>
            <a:off x="7719807" y="2313718"/>
            <a:ext cx="699909" cy="502277"/>
            <a:chOff x="656664" y="2875208"/>
            <a:chExt cx="2193144" cy="502277"/>
          </a:xfrm>
        </p:grpSpPr>
        <p:sp>
          <p:nvSpPr>
            <p:cNvPr id="78"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79"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80"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99" name="直线箭头连接符 32"/>
          <p:cNvCxnSpPr>
            <a:stCxn id="59" idx="0"/>
            <a:endCxn id="13" idx="2"/>
          </p:cNvCxnSpPr>
          <p:nvPr/>
        </p:nvCxnSpPr>
        <p:spPr>
          <a:xfrm flipH="1" flipV="1">
            <a:off x="3913084" y="2814523"/>
            <a:ext cx="231745" cy="78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3183939" y="4541561"/>
            <a:ext cx="3549626" cy="646331"/>
          </a:xfrm>
          <a:prstGeom prst="rect">
            <a:avLst/>
          </a:prstGeom>
          <a:noFill/>
        </p:spPr>
        <p:txBody>
          <a:bodyPr wrap="none" rtlCol="0">
            <a:spAutoFit/>
          </a:bodyPr>
          <a:lstStyle/>
          <a:p>
            <a:r>
              <a:rPr lang="en-US" dirty="0" smtClean="0">
                <a:solidFill>
                  <a:prstClr val="black"/>
                </a:solidFill>
              </a:rPr>
              <a:t>Remove c to d at index (c-1) to (d-1)</a:t>
            </a:r>
          </a:p>
          <a:p>
            <a:r>
              <a:rPr lang="en-US" dirty="0" smtClean="0">
                <a:solidFill>
                  <a:prstClr val="black"/>
                </a:solidFill>
              </a:rPr>
              <a:t>Add c to d at index b to (</a:t>
            </a:r>
            <a:r>
              <a:rPr lang="en-US" dirty="0" err="1" smtClean="0">
                <a:solidFill>
                  <a:prstClr val="black"/>
                </a:solidFill>
              </a:rPr>
              <a:t>b+d-c</a:t>
            </a:r>
            <a:r>
              <a:rPr lang="en-US" dirty="0" smtClean="0">
                <a:solidFill>
                  <a:prstClr val="black"/>
                </a:solidFill>
              </a:rPr>
              <a:t>)</a:t>
            </a:r>
          </a:p>
        </p:txBody>
      </p:sp>
      <p:sp>
        <p:nvSpPr>
          <p:cNvPr id="107" name="TextBox 106"/>
          <p:cNvSpPr txBox="1"/>
          <p:nvPr/>
        </p:nvSpPr>
        <p:spPr>
          <a:xfrm>
            <a:off x="5347432" y="3392463"/>
            <a:ext cx="3716670" cy="1200329"/>
          </a:xfrm>
          <a:prstGeom prst="rect">
            <a:avLst/>
          </a:prstGeom>
          <a:noFill/>
        </p:spPr>
        <p:txBody>
          <a:bodyPr wrap="square" rtlCol="0">
            <a:spAutoFit/>
          </a:bodyPr>
          <a:lstStyle/>
          <a:p>
            <a:r>
              <a:rPr lang="en-US" dirty="0">
                <a:solidFill>
                  <a:prstClr val="black"/>
                </a:solidFill>
              </a:rPr>
              <a:t>Remove </a:t>
            </a:r>
            <a:r>
              <a:rPr lang="en-US" dirty="0" smtClean="0">
                <a:solidFill>
                  <a:prstClr val="black"/>
                </a:solidFill>
              </a:rPr>
              <a:t>a to b at index (a-1) to (b-1)</a:t>
            </a:r>
            <a:endParaRPr lang="en-US" dirty="0">
              <a:solidFill>
                <a:prstClr val="black"/>
              </a:solidFill>
            </a:endParaRPr>
          </a:p>
          <a:p>
            <a:r>
              <a:rPr lang="en-US" dirty="0">
                <a:solidFill>
                  <a:prstClr val="black"/>
                </a:solidFill>
              </a:rPr>
              <a:t>Add </a:t>
            </a:r>
            <a:r>
              <a:rPr lang="en-US" dirty="0" smtClean="0">
                <a:solidFill>
                  <a:prstClr val="black"/>
                </a:solidFill>
              </a:rPr>
              <a:t>a to b at index c+(d-c+1)-(b-a+1) to </a:t>
            </a:r>
            <a:r>
              <a:rPr lang="en-US" dirty="0">
                <a:solidFill>
                  <a:prstClr val="black"/>
                </a:solidFill>
              </a:rPr>
              <a:t>c+(d-c+1)-(b-a+1</a:t>
            </a:r>
            <a:r>
              <a:rPr lang="en-US" dirty="0" smtClean="0">
                <a:solidFill>
                  <a:prstClr val="black"/>
                </a:solidFill>
              </a:rPr>
              <a:t>)+(b-a)</a:t>
            </a:r>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13122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0 C -0.1329726 0.09433781 -0.1329726 0.09433781 -0.2659451 0.1886756 E" pathEditMode="relative" ptsTypes="">
                                      <p:cBhvr>
                                        <p:cTn id="6" dur="500" fill="hold"/>
                                        <p:tgtEl>
                                          <p:spTgt spid="30"/>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500" fill="hold"/>
                                        <p:tgtEl>
                                          <p:spTgt spid="30"/>
                                        </p:tgtEl>
                                      </p:cBhvr>
                                      <p:by x="99810" y="101269"/>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childTnLst>
                                </p:cTn>
                              </p:par>
                              <p:par>
                                <p:cTn id="12" presetID="10" presetClass="exit" presetSubtype="0" fill="hold" nodeType="withEffect">
                                  <p:stCondLst>
                                    <p:cond delay="0"/>
                                  </p:stCondLst>
                                  <p:childTnLst>
                                    <p:animEffect transition="out" filter="fade">
                                      <p:cBhvr>
                                        <p:cTn id="13" dur="500"/>
                                        <p:tgtEl>
                                          <p:spTgt spid="30"/>
                                        </p:tgtEl>
                                      </p:cBhvr>
                                    </p:animEffect>
                                    <p:set>
                                      <p:cBhvr>
                                        <p:cTn id="14" dur="1" fill="hold">
                                          <p:stCondLst>
                                            <p:cond delay="499"/>
                                          </p:stCondLst>
                                        </p:cTn>
                                        <p:tgtEl>
                                          <p:spTgt spid="3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fill="hold" nodeType="clickEffect">
                                  <p:stCondLst>
                                    <p:cond delay="0"/>
                                  </p:stCondLst>
                                  <p:childTnLst>
                                    <p:animMotion origin="layout" path="M 0 0 C 0.216126 -0.001102108 0.216126 -0.001102108 0.4322519 -0.002204217 E" pathEditMode="relative" ptsTypes="">
                                      <p:cBhvr>
                                        <p:cTn id="30" dur="500" fill="hold"/>
                                        <p:tgtEl>
                                          <p:spTgt spid="105"/>
                                        </p:tgtEl>
                                        <p:attrNameLst>
                                          <p:attrName>ppt_x</p:attrName>
                                          <p:attrName>ppt_y</p:attrName>
                                        </p:attrNameLst>
                                      </p:cBhvr>
                                    </p:animMotion>
                                  </p:childTnLst>
                                </p:cTn>
                              </p:par>
                              <p:par>
                                <p:cTn id="31" presetID="6" presetClass="emph" presetSubtype="0" fill="hold" nodeType="withEffect">
                                  <p:stCondLst>
                                    <p:cond delay="0"/>
                                  </p:stCondLst>
                                  <p:childTnLst>
                                    <p:animScale>
                                      <p:cBhvr>
                                        <p:cTn id="32" dur="500" fill="hold"/>
                                        <p:tgtEl>
                                          <p:spTgt spid="105"/>
                                        </p:tgtEl>
                                      </p:cBhvr>
                                      <p:by x="100073" y="106018"/>
                                    </p:animScale>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par>
                                <p:cTn id="36" presetID="10" presetClass="exit" presetSubtype="0" fill="hold" nodeType="withEffect">
                                  <p:stCondLst>
                                    <p:cond delay="0"/>
                                  </p:stCondLst>
                                  <p:childTnLst>
                                    <p:animEffect transition="out" filter="fade">
                                      <p:cBhvr>
                                        <p:cTn id="37" dur="500"/>
                                        <p:tgtEl>
                                          <p:spTgt spid="105"/>
                                        </p:tgtEl>
                                      </p:cBhvr>
                                    </p:animEffect>
                                    <p:set>
                                      <p:cBhvr>
                                        <p:cTn id="38" dur="1" fill="hold">
                                          <p:stCondLst>
                                            <p:cond delay="499"/>
                                          </p:stCondLst>
                                        </p:cTn>
                                        <p:tgtEl>
                                          <p:spTgt spid="10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75</a:t>
            </a:fld>
            <a:endParaRPr lang="en-US"/>
          </a:p>
        </p:txBody>
      </p:sp>
      <p:sp>
        <p:nvSpPr>
          <p:cNvPr id="3" name="文本框 2"/>
          <p:cNvSpPr txBox="1"/>
          <p:nvPr/>
        </p:nvSpPr>
        <p:spPr>
          <a:xfrm>
            <a:off x="450697"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swap:</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srgbClr val="0070C0"/>
                </a:solidFill>
              </a:rPr>
              <a:t>swap </a:t>
            </a:r>
            <a:r>
              <a:rPr kumimoji="1" lang="en-US" altLang="zh-CN" sz="2800" dirty="0">
                <a:solidFill>
                  <a:srgbClr val="0070C0"/>
                </a:solidFill>
              </a:rPr>
              <a:t>2</a:t>
            </a:r>
            <a:r>
              <a:rPr kumimoji="1" lang="pl-PL" altLang="zh-CN" sz="2800" dirty="0" smtClean="0">
                <a:solidFill>
                  <a:srgbClr val="0070C0"/>
                </a:solidFill>
              </a:rPr>
              <a:t> </a:t>
            </a:r>
            <a:r>
              <a:rPr kumimoji="1" lang="en-US" altLang="zh-CN" sz="2800" dirty="0">
                <a:solidFill>
                  <a:srgbClr val="0070C0"/>
                </a:solidFill>
              </a:rPr>
              <a:t>2</a:t>
            </a:r>
            <a:r>
              <a:rPr kumimoji="1" lang="pl-PL" altLang="zh-CN" sz="2800" dirty="0" smtClean="0">
                <a:solidFill>
                  <a:srgbClr val="0070C0"/>
                </a:solidFill>
              </a:rPr>
              <a:t> 6 8</a:t>
            </a:r>
            <a:endParaRPr kumimoji="1" lang="en-US" altLang="zh-CN" sz="2800" dirty="0" smtClean="0">
              <a:solidFill>
                <a:srgbClr val="0070C0"/>
              </a:solidFill>
            </a:endParaRPr>
          </a:p>
        </p:txBody>
      </p:sp>
      <p:grpSp>
        <p:nvGrpSpPr>
          <p:cNvPr id="4" name="组 3"/>
          <p:cNvGrpSpPr/>
          <p:nvPr/>
        </p:nvGrpSpPr>
        <p:grpSpPr>
          <a:xfrm>
            <a:off x="857956" y="2751027"/>
            <a:ext cx="699909" cy="502277"/>
            <a:chOff x="656664" y="2875208"/>
            <a:chExt cx="2193144" cy="502277"/>
          </a:xfrm>
        </p:grpSpPr>
        <p:sp>
          <p:nvSpPr>
            <p:cNvPr id="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8" name="组 7"/>
          <p:cNvGrpSpPr/>
          <p:nvPr/>
        </p:nvGrpSpPr>
        <p:grpSpPr>
          <a:xfrm>
            <a:off x="1958621" y="2751025"/>
            <a:ext cx="699909" cy="502277"/>
            <a:chOff x="656664" y="2875208"/>
            <a:chExt cx="2193144" cy="502277"/>
          </a:xfrm>
        </p:grpSpPr>
        <p:sp>
          <p:nvSpPr>
            <p:cNvPr id="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1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2" name="组 11"/>
          <p:cNvGrpSpPr/>
          <p:nvPr/>
        </p:nvGrpSpPr>
        <p:grpSpPr>
          <a:xfrm>
            <a:off x="3036708" y="2751027"/>
            <a:ext cx="699909" cy="502277"/>
            <a:chOff x="656664" y="2875208"/>
            <a:chExt cx="2193144" cy="502277"/>
          </a:xfrm>
        </p:grpSpPr>
        <p:sp>
          <p:nvSpPr>
            <p:cNvPr id="1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1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4" name="直线箭头连接符 23"/>
          <p:cNvCxnSpPr/>
          <p:nvPr/>
        </p:nvCxnSpPr>
        <p:spPr>
          <a:xfrm>
            <a:off x="1557864" y="2990186"/>
            <a:ext cx="406402" cy="119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3762349" y="3002154"/>
            <a:ext cx="386977"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flipV="1">
            <a:off x="2669819" y="3002154"/>
            <a:ext cx="378179" cy="48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3" name="InSlideAnimateShapeb7ed5293-3497-4213-a044-41ce40a78644"/>
          <p:cNvGrpSpPr/>
          <p:nvPr/>
        </p:nvGrpSpPr>
        <p:grpSpPr>
          <a:xfrm>
            <a:off x="5006631" y="2751019"/>
            <a:ext cx="2910180" cy="502283"/>
            <a:chOff x="5006631" y="2751019"/>
            <a:chExt cx="2910180" cy="502283"/>
          </a:xfrm>
        </p:grpSpPr>
        <p:grpSp>
          <p:nvGrpSpPr>
            <p:cNvPr id="16" name="组 15"/>
            <p:cNvGrpSpPr/>
            <p:nvPr/>
          </p:nvGrpSpPr>
          <p:grpSpPr>
            <a:xfrm>
              <a:off x="5006631" y="2751025"/>
              <a:ext cx="740075" cy="502277"/>
              <a:chOff x="656664" y="2875208"/>
              <a:chExt cx="2193144" cy="502277"/>
            </a:xfrm>
          </p:grpSpPr>
          <p:sp>
            <p:nvSpPr>
              <p:cNvPr id="17"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6</a:t>
                </a:r>
              </a:p>
            </p:txBody>
          </p:sp>
          <p:sp>
            <p:nvSpPr>
              <p:cNvPr id="18"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9"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0" name="组 19"/>
            <p:cNvGrpSpPr/>
            <p:nvPr/>
          </p:nvGrpSpPr>
          <p:grpSpPr>
            <a:xfrm>
              <a:off x="6165054" y="2751025"/>
              <a:ext cx="699909" cy="502277"/>
              <a:chOff x="656664" y="2875208"/>
              <a:chExt cx="2193144" cy="502277"/>
            </a:xfrm>
          </p:grpSpPr>
          <p:sp>
            <p:nvSpPr>
              <p:cNvPr id="2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7</a:t>
                </a:r>
                <a:endParaRPr lang="en-US" sz="2000" dirty="0">
                  <a:solidFill>
                    <a:srgbClr val="FFCA08"/>
                  </a:solidFill>
                  <a:latin typeface="Consolas" charset="0"/>
                  <a:ea typeface="Consolas" charset="0"/>
                  <a:cs typeface="Consolas" charset="0"/>
                </a:endParaRPr>
              </a:p>
            </p:txBody>
          </p:sp>
          <p:sp>
            <p:nvSpPr>
              <p:cNvPr id="2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2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5" name="直线箭头连接符 24"/>
            <p:cNvCxnSpPr>
              <a:stCxn id="18" idx="3"/>
            </p:cNvCxnSpPr>
            <p:nvPr/>
          </p:nvCxnSpPr>
          <p:spPr>
            <a:xfrm flipV="1">
              <a:off x="5746706" y="3002158"/>
              <a:ext cx="409219" cy="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8" name="组 27"/>
            <p:cNvGrpSpPr/>
            <p:nvPr/>
          </p:nvGrpSpPr>
          <p:grpSpPr>
            <a:xfrm>
              <a:off x="7216902" y="2751019"/>
              <a:ext cx="699909" cy="502277"/>
              <a:chOff x="656664" y="2875208"/>
              <a:chExt cx="2193144" cy="502277"/>
            </a:xfrm>
          </p:grpSpPr>
          <p:sp>
            <p:nvSpPr>
              <p:cNvPr id="2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8</a:t>
                </a:r>
                <a:endParaRPr lang="en-US" sz="2000" dirty="0">
                  <a:solidFill>
                    <a:srgbClr val="FFCA08"/>
                  </a:solidFill>
                  <a:latin typeface="Consolas" charset="0"/>
                  <a:ea typeface="Consolas" charset="0"/>
                  <a:cs typeface="Consolas" charset="0"/>
                </a:endParaRPr>
              </a:p>
            </p:txBody>
          </p:sp>
          <p:sp>
            <p:nvSpPr>
              <p:cNvPr id="3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3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2" name="直线箭头连接符 31"/>
            <p:cNvCxnSpPr/>
            <p:nvPr/>
          </p:nvCxnSpPr>
          <p:spPr>
            <a:xfrm flipV="1">
              <a:off x="6878891" y="3002154"/>
              <a:ext cx="35269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4143021" y="2685383"/>
            <a:ext cx="433132" cy="523220"/>
          </a:xfrm>
          <a:prstGeom prst="rect">
            <a:avLst/>
          </a:prstGeom>
          <a:noFill/>
        </p:spPr>
        <p:txBody>
          <a:bodyPr wrap="none" rtlCol="0">
            <a:spAutoFit/>
          </a:bodyPr>
          <a:lstStyle/>
          <a:p>
            <a:r>
              <a:rPr kumimoji="1" lang="en-US" altLang="zh-CN" sz="2800" dirty="0" smtClean="0">
                <a:solidFill>
                  <a:srgbClr val="FFC000"/>
                </a:solidFill>
              </a:rPr>
              <a:t>…</a:t>
            </a:r>
            <a:endParaRPr kumimoji="1" lang="zh-CN" altLang="en-US" sz="2800" dirty="0">
              <a:solidFill>
                <a:srgbClr val="FFC000"/>
              </a:solidFill>
            </a:endParaRPr>
          </a:p>
        </p:txBody>
      </p:sp>
      <p:cxnSp>
        <p:nvCxnSpPr>
          <p:cNvPr id="42" name="直线箭头连接符 41"/>
          <p:cNvCxnSpPr/>
          <p:nvPr/>
        </p:nvCxnSpPr>
        <p:spPr>
          <a:xfrm flipV="1">
            <a:off x="4614667" y="3019086"/>
            <a:ext cx="386977"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flipV="1">
            <a:off x="7923122" y="3019086"/>
            <a:ext cx="35269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7" name="InSlideAnimateShapebd981046-3bc0-4bed-b0d6-9a32a82e230f"/>
          <p:cNvGrpSpPr/>
          <p:nvPr/>
        </p:nvGrpSpPr>
        <p:grpSpPr>
          <a:xfrm>
            <a:off x="1128564" y="4075273"/>
            <a:ext cx="2910180" cy="502283"/>
            <a:chOff x="5006631" y="2751019"/>
            <a:chExt cx="2910180" cy="502283"/>
          </a:xfrm>
        </p:grpSpPr>
        <p:grpSp>
          <p:nvGrpSpPr>
            <p:cNvPr id="38" name="组 15"/>
            <p:cNvGrpSpPr/>
            <p:nvPr/>
          </p:nvGrpSpPr>
          <p:grpSpPr>
            <a:xfrm>
              <a:off x="5006631" y="2751025"/>
              <a:ext cx="740075" cy="502277"/>
              <a:chOff x="656664" y="2875208"/>
              <a:chExt cx="2193144" cy="502277"/>
            </a:xfrm>
          </p:grpSpPr>
          <p:sp>
            <p:nvSpPr>
              <p:cNvPr id="52"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6</a:t>
                </a:r>
              </a:p>
            </p:txBody>
          </p:sp>
          <p:sp>
            <p:nvSpPr>
              <p:cNvPr id="53"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4"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39" name="组 19"/>
            <p:cNvGrpSpPr/>
            <p:nvPr/>
          </p:nvGrpSpPr>
          <p:grpSpPr>
            <a:xfrm>
              <a:off x="6165054" y="2751025"/>
              <a:ext cx="699909" cy="502277"/>
              <a:chOff x="656664" y="2875208"/>
              <a:chExt cx="2193144" cy="502277"/>
            </a:xfrm>
          </p:grpSpPr>
          <p:sp>
            <p:nvSpPr>
              <p:cNvPr id="4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7</a:t>
                </a:r>
                <a:endParaRPr lang="en-US" sz="2000" dirty="0">
                  <a:solidFill>
                    <a:srgbClr val="FFCA08"/>
                  </a:solidFill>
                  <a:latin typeface="Consolas" charset="0"/>
                  <a:ea typeface="Consolas" charset="0"/>
                  <a:cs typeface="Consolas" charset="0"/>
                </a:endParaRPr>
              </a:p>
            </p:txBody>
          </p:sp>
          <p:sp>
            <p:nvSpPr>
              <p:cNvPr id="5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1" name="直线箭头连接符 24"/>
            <p:cNvCxnSpPr>
              <a:stCxn id="53" idx="3"/>
            </p:cNvCxnSpPr>
            <p:nvPr/>
          </p:nvCxnSpPr>
          <p:spPr>
            <a:xfrm flipV="1">
              <a:off x="5746706" y="3002158"/>
              <a:ext cx="409219" cy="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3" name="组 27"/>
            <p:cNvGrpSpPr/>
            <p:nvPr/>
          </p:nvGrpSpPr>
          <p:grpSpPr>
            <a:xfrm>
              <a:off x="7216902" y="2751019"/>
              <a:ext cx="699909" cy="502277"/>
              <a:chOff x="656664" y="2875208"/>
              <a:chExt cx="2193144" cy="502277"/>
            </a:xfrm>
          </p:grpSpPr>
          <p:sp>
            <p:nvSpPr>
              <p:cNvPr id="46"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8</a:t>
                </a:r>
                <a:endParaRPr lang="en-US" sz="2000" dirty="0">
                  <a:solidFill>
                    <a:srgbClr val="FFCA08"/>
                  </a:solidFill>
                  <a:latin typeface="Consolas" charset="0"/>
                  <a:ea typeface="Consolas" charset="0"/>
                  <a:cs typeface="Consolas" charset="0"/>
                </a:endParaRPr>
              </a:p>
            </p:txBody>
          </p:sp>
          <p:sp>
            <p:nvSpPr>
              <p:cNvPr id="47"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48"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4" name="直线箭头连接符 31"/>
            <p:cNvCxnSpPr/>
            <p:nvPr/>
          </p:nvCxnSpPr>
          <p:spPr>
            <a:xfrm flipV="1">
              <a:off x="6878891" y="3002154"/>
              <a:ext cx="35269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55" name="直线箭头连接符 25"/>
          <p:cNvCxnSpPr>
            <a:stCxn id="46" idx="0"/>
            <a:endCxn id="13" idx="1"/>
          </p:cNvCxnSpPr>
          <p:nvPr/>
        </p:nvCxnSpPr>
        <p:spPr>
          <a:xfrm flipH="1" flipV="1">
            <a:off x="3036708" y="3002165"/>
            <a:ext cx="505327" cy="1073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25"/>
          <p:cNvCxnSpPr>
            <a:stCxn id="10" idx="3"/>
            <a:endCxn id="52" idx="0"/>
          </p:cNvCxnSpPr>
          <p:nvPr/>
        </p:nvCxnSpPr>
        <p:spPr>
          <a:xfrm flipH="1">
            <a:off x="1343425" y="3002163"/>
            <a:ext cx="1315105" cy="1073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562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0 C -0.1474921 0.09654813 -0.1474921 0.09654813 -0.2949842 0.1930963 E" pathEditMode="relative" ptsTypes="">
                                      <p:cBhvr>
                                        <p:cTn id="6" dur="500" fill="hold"/>
                                        <p:tgtEl>
                                          <p:spTgt spid="33"/>
                                        </p:tgtEl>
                                        <p:attrNameLst>
                                          <p:attrName>ppt_x</p:attrName>
                                          <p:attrName>ppt_y</p:attrName>
                                        </p:attrNameLst>
                                      </p:cBhvr>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0" presetClass="exit" presetSubtype="0" fill="hold" nodeType="withEffect">
                                  <p:stCondLst>
                                    <p:cond delay="0"/>
                                  </p:stCondLst>
                                  <p:childTnLst>
                                    <p:animEffect transition="out" filter="fad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76</a:t>
            </a:fld>
            <a:endParaRPr lang="en-US"/>
          </a:p>
        </p:txBody>
      </p:sp>
      <p:sp>
        <p:nvSpPr>
          <p:cNvPr id="3" name="文本框 2"/>
          <p:cNvSpPr txBox="1"/>
          <p:nvPr/>
        </p:nvSpPr>
        <p:spPr>
          <a:xfrm>
            <a:off x="450697"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swap:</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srgbClr val="0070C0"/>
                </a:solidFill>
              </a:rPr>
              <a:t>swap </a:t>
            </a:r>
            <a:r>
              <a:rPr kumimoji="1" lang="en-US" altLang="zh-CN" sz="2800" dirty="0">
                <a:solidFill>
                  <a:srgbClr val="0070C0"/>
                </a:solidFill>
              </a:rPr>
              <a:t>2</a:t>
            </a:r>
            <a:r>
              <a:rPr kumimoji="1" lang="pl-PL" altLang="zh-CN" sz="2800" dirty="0" smtClean="0">
                <a:solidFill>
                  <a:srgbClr val="0070C0"/>
                </a:solidFill>
              </a:rPr>
              <a:t> </a:t>
            </a:r>
            <a:r>
              <a:rPr kumimoji="1" lang="en-US" altLang="zh-CN" sz="2800" dirty="0">
                <a:solidFill>
                  <a:srgbClr val="0070C0"/>
                </a:solidFill>
              </a:rPr>
              <a:t>2</a:t>
            </a:r>
            <a:r>
              <a:rPr kumimoji="1" lang="pl-PL" altLang="zh-CN" sz="2800" dirty="0" smtClean="0">
                <a:solidFill>
                  <a:srgbClr val="0070C0"/>
                </a:solidFill>
              </a:rPr>
              <a:t> 6 8</a:t>
            </a:r>
            <a:endParaRPr kumimoji="1" lang="en-US" altLang="zh-CN" sz="2800" dirty="0" smtClean="0">
              <a:solidFill>
                <a:srgbClr val="0070C0"/>
              </a:solidFill>
            </a:endParaRPr>
          </a:p>
        </p:txBody>
      </p:sp>
      <p:grpSp>
        <p:nvGrpSpPr>
          <p:cNvPr id="4" name="组 3"/>
          <p:cNvGrpSpPr/>
          <p:nvPr/>
        </p:nvGrpSpPr>
        <p:grpSpPr>
          <a:xfrm>
            <a:off x="857956" y="2751027"/>
            <a:ext cx="699909" cy="502277"/>
            <a:chOff x="656664" y="2875208"/>
            <a:chExt cx="2193144" cy="502277"/>
          </a:xfrm>
        </p:grpSpPr>
        <p:sp>
          <p:nvSpPr>
            <p:cNvPr id="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8" name="组 7"/>
          <p:cNvGrpSpPr/>
          <p:nvPr/>
        </p:nvGrpSpPr>
        <p:grpSpPr>
          <a:xfrm>
            <a:off x="4973084" y="2755908"/>
            <a:ext cx="699909" cy="502277"/>
            <a:chOff x="656664" y="2875208"/>
            <a:chExt cx="2193144" cy="502277"/>
          </a:xfrm>
        </p:grpSpPr>
        <p:sp>
          <p:nvSpPr>
            <p:cNvPr id="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1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2" name="组 11"/>
          <p:cNvGrpSpPr/>
          <p:nvPr/>
        </p:nvGrpSpPr>
        <p:grpSpPr>
          <a:xfrm>
            <a:off x="3036708" y="2751027"/>
            <a:ext cx="699909" cy="502277"/>
            <a:chOff x="656664" y="2875208"/>
            <a:chExt cx="2193144" cy="502277"/>
          </a:xfrm>
        </p:grpSpPr>
        <p:sp>
          <p:nvSpPr>
            <p:cNvPr id="1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1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4" name="直线箭头连接符 23"/>
          <p:cNvCxnSpPr>
            <a:endCxn id="52" idx="0"/>
          </p:cNvCxnSpPr>
          <p:nvPr/>
        </p:nvCxnSpPr>
        <p:spPr>
          <a:xfrm flipH="1">
            <a:off x="1343425" y="3019088"/>
            <a:ext cx="230052" cy="10561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3762349" y="3002154"/>
            <a:ext cx="386977"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143021" y="2685383"/>
            <a:ext cx="433132" cy="523220"/>
          </a:xfrm>
          <a:prstGeom prst="rect">
            <a:avLst/>
          </a:prstGeom>
          <a:noFill/>
        </p:spPr>
        <p:txBody>
          <a:bodyPr wrap="none" rtlCol="0">
            <a:spAutoFit/>
          </a:bodyPr>
          <a:lstStyle/>
          <a:p>
            <a:r>
              <a:rPr kumimoji="1" lang="en-US" altLang="zh-CN" sz="2800" dirty="0" smtClean="0">
                <a:solidFill>
                  <a:srgbClr val="FFC000"/>
                </a:solidFill>
              </a:rPr>
              <a:t>…</a:t>
            </a:r>
            <a:endParaRPr kumimoji="1" lang="zh-CN" altLang="en-US" sz="2800" dirty="0">
              <a:solidFill>
                <a:srgbClr val="FFC000"/>
              </a:solidFill>
            </a:endParaRPr>
          </a:p>
        </p:txBody>
      </p:sp>
      <p:cxnSp>
        <p:nvCxnSpPr>
          <p:cNvPr id="42" name="直线箭头连接符 41"/>
          <p:cNvCxnSpPr/>
          <p:nvPr/>
        </p:nvCxnSpPr>
        <p:spPr>
          <a:xfrm flipV="1">
            <a:off x="4614667" y="3019086"/>
            <a:ext cx="386977"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flipV="1">
            <a:off x="5678299" y="3002152"/>
            <a:ext cx="35269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7" name="InSlideAnimateShapebd981046-3bc0-4bed-b0d6-9a32a82e230f"/>
          <p:cNvGrpSpPr/>
          <p:nvPr/>
        </p:nvGrpSpPr>
        <p:grpSpPr>
          <a:xfrm>
            <a:off x="1128564" y="4075273"/>
            <a:ext cx="2910180" cy="502283"/>
            <a:chOff x="5006631" y="2751019"/>
            <a:chExt cx="2910180" cy="502283"/>
          </a:xfrm>
        </p:grpSpPr>
        <p:grpSp>
          <p:nvGrpSpPr>
            <p:cNvPr id="38" name="组 15"/>
            <p:cNvGrpSpPr/>
            <p:nvPr/>
          </p:nvGrpSpPr>
          <p:grpSpPr>
            <a:xfrm>
              <a:off x="5006631" y="2751025"/>
              <a:ext cx="740075" cy="502277"/>
              <a:chOff x="656664" y="2875208"/>
              <a:chExt cx="2193144" cy="502277"/>
            </a:xfrm>
          </p:grpSpPr>
          <p:sp>
            <p:nvSpPr>
              <p:cNvPr id="52"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6</a:t>
                </a:r>
              </a:p>
            </p:txBody>
          </p:sp>
          <p:sp>
            <p:nvSpPr>
              <p:cNvPr id="53"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4"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39" name="组 19"/>
            <p:cNvGrpSpPr/>
            <p:nvPr/>
          </p:nvGrpSpPr>
          <p:grpSpPr>
            <a:xfrm>
              <a:off x="6165054" y="2751025"/>
              <a:ext cx="699909" cy="502277"/>
              <a:chOff x="656664" y="2875208"/>
              <a:chExt cx="2193144" cy="502277"/>
            </a:xfrm>
          </p:grpSpPr>
          <p:sp>
            <p:nvSpPr>
              <p:cNvPr id="4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7</a:t>
                </a:r>
                <a:endParaRPr lang="en-US" sz="2000" dirty="0">
                  <a:solidFill>
                    <a:srgbClr val="FFCA08"/>
                  </a:solidFill>
                  <a:latin typeface="Consolas" charset="0"/>
                  <a:ea typeface="Consolas" charset="0"/>
                  <a:cs typeface="Consolas" charset="0"/>
                </a:endParaRPr>
              </a:p>
            </p:txBody>
          </p:sp>
          <p:sp>
            <p:nvSpPr>
              <p:cNvPr id="5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1" name="直线箭头连接符 24"/>
            <p:cNvCxnSpPr>
              <a:stCxn id="53" idx="3"/>
            </p:cNvCxnSpPr>
            <p:nvPr/>
          </p:nvCxnSpPr>
          <p:spPr>
            <a:xfrm flipV="1">
              <a:off x="5746706" y="3002158"/>
              <a:ext cx="409219" cy="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3" name="组 27"/>
            <p:cNvGrpSpPr/>
            <p:nvPr/>
          </p:nvGrpSpPr>
          <p:grpSpPr>
            <a:xfrm>
              <a:off x="7216902" y="2751019"/>
              <a:ext cx="699909" cy="502277"/>
              <a:chOff x="656664" y="2875208"/>
              <a:chExt cx="2193144" cy="502277"/>
            </a:xfrm>
          </p:grpSpPr>
          <p:sp>
            <p:nvSpPr>
              <p:cNvPr id="46"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8</a:t>
                </a:r>
                <a:endParaRPr lang="en-US" sz="2000" dirty="0">
                  <a:solidFill>
                    <a:srgbClr val="FFCA08"/>
                  </a:solidFill>
                  <a:latin typeface="Consolas" charset="0"/>
                  <a:ea typeface="Consolas" charset="0"/>
                  <a:cs typeface="Consolas" charset="0"/>
                </a:endParaRPr>
              </a:p>
            </p:txBody>
          </p:sp>
          <p:sp>
            <p:nvSpPr>
              <p:cNvPr id="47"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48"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4" name="直线箭头连接符 31"/>
            <p:cNvCxnSpPr/>
            <p:nvPr/>
          </p:nvCxnSpPr>
          <p:spPr>
            <a:xfrm flipV="1">
              <a:off x="6878891" y="3002154"/>
              <a:ext cx="352691"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55" name="直线箭头连接符 25"/>
          <p:cNvCxnSpPr>
            <a:stCxn id="46" idx="0"/>
            <a:endCxn id="13" idx="1"/>
          </p:cNvCxnSpPr>
          <p:nvPr/>
        </p:nvCxnSpPr>
        <p:spPr>
          <a:xfrm flipH="1" flipV="1">
            <a:off x="3036708" y="3002165"/>
            <a:ext cx="505327" cy="1073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83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77</a:t>
            </a:fld>
            <a:endParaRPr lang="en-US"/>
          </a:p>
        </p:txBody>
      </p:sp>
      <p:sp>
        <p:nvSpPr>
          <p:cNvPr id="3" name="文本框 2"/>
          <p:cNvSpPr txBox="1"/>
          <p:nvPr/>
        </p:nvSpPr>
        <p:spPr>
          <a:xfrm>
            <a:off x="450697"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details:</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srgbClr val="0070C0"/>
                </a:solidFill>
              </a:rPr>
              <a:t>details 3</a:t>
            </a:r>
          </a:p>
        </p:txBody>
      </p:sp>
      <p:grpSp>
        <p:nvGrpSpPr>
          <p:cNvPr id="4" name="组 3"/>
          <p:cNvGrpSpPr/>
          <p:nvPr/>
        </p:nvGrpSpPr>
        <p:grpSpPr>
          <a:xfrm>
            <a:off x="959557" y="4545958"/>
            <a:ext cx="699909" cy="502277"/>
            <a:chOff x="656664" y="2875208"/>
            <a:chExt cx="2193144" cy="502277"/>
          </a:xfrm>
        </p:grpSpPr>
        <p:sp>
          <p:nvSpPr>
            <p:cNvPr id="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8" name="组 7"/>
          <p:cNvGrpSpPr/>
          <p:nvPr/>
        </p:nvGrpSpPr>
        <p:grpSpPr>
          <a:xfrm>
            <a:off x="2297291" y="4545956"/>
            <a:ext cx="699909" cy="502277"/>
            <a:chOff x="656664" y="2875208"/>
            <a:chExt cx="2193144" cy="502277"/>
          </a:xfrm>
        </p:grpSpPr>
        <p:sp>
          <p:nvSpPr>
            <p:cNvPr id="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1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2" name="组 11"/>
          <p:cNvGrpSpPr/>
          <p:nvPr/>
        </p:nvGrpSpPr>
        <p:grpSpPr>
          <a:xfrm>
            <a:off x="3601158" y="4545958"/>
            <a:ext cx="699909" cy="502277"/>
            <a:chOff x="656664" y="2875208"/>
            <a:chExt cx="2193144" cy="502277"/>
          </a:xfrm>
        </p:grpSpPr>
        <p:sp>
          <p:nvSpPr>
            <p:cNvPr id="1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1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6" name="组 15"/>
          <p:cNvGrpSpPr/>
          <p:nvPr/>
        </p:nvGrpSpPr>
        <p:grpSpPr>
          <a:xfrm>
            <a:off x="4911329" y="4545956"/>
            <a:ext cx="699909" cy="502277"/>
            <a:chOff x="656664" y="2875208"/>
            <a:chExt cx="2193144" cy="502277"/>
          </a:xfrm>
        </p:grpSpPr>
        <p:sp>
          <p:nvSpPr>
            <p:cNvPr id="17"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18"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9"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0" name="组 19"/>
          <p:cNvGrpSpPr/>
          <p:nvPr/>
        </p:nvGrpSpPr>
        <p:grpSpPr>
          <a:xfrm>
            <a:off x="6266655" y="4545956"/>
            <a:ext cx="699909" cy="502277"/>
            <a:chOff x="656664" y="2875208"/>
            <a:chExt cx="2193144" cy="502277"/>
          </a:xfrm>
        </p:grpSpPr>
        <p:sp>
          <p:nvSpPr>
            <p:cNvPr id="2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2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2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9" name="直线箭头连接符 28"/>
          <p:cNvCxnSpPr>
            <a:stCxn id="6" idx="3"/>
            <a:endCxn id="9" idx="1"/>
          </p:cNvCxnSpPr>
          <p:nvPr/>
        </p:nvCxnSpPr>
        <p:spPr>
          <a:xfrm flipV="1">
            <a:off x="1659466" y="4797094"/>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V="1">
            <a:off x="5619701" y="4797089"/>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flipV="1">
            <a:off x="4281643" y="4797091"/>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2963333" y="4801976"/>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4" name="组 33"/>
          <p:cNvGrpSpPr/>
          <p:nvPr/>
        </p:nvGrpSpPr>
        <p:grpSpPr>
          <a:xfrm>
            <a:off x="7600728" y="4545950"/>
            <a:ext cx="699909" cy="502277"/>
            <a:chOff x="656664" y="2875208"/>
            <a:chExt cx="2193144" cy="502277"/>
          </a:xfrm>
        </p:grpSpPr>
        <p:sp>
          <p:nvSpPr>
            <p:cNvPr id="3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3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3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8" name="直线箭头连接符 37"/>
          <p:cNvCxnSpPr/>
          <p:nvPr/>
        </p:nvCxnSpPr>
        <p:spPr>
          <a:xfrm flipV="1">
            <a:off x="6980492" y="479708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endCxn id="5" idx="2"/>
          </p:cNvCxnSpPr>
          <p:nvPr/>
        </p:nvCxnSpPr>
        <p:spPr>
          <a:xfrm flipV="1">
            <a:off x="1161431" y="5048234"/>
            <a:ext cx="1326" cy="91229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88204" y="2338132"/>
            <a:ext cx="7280455" cy="1200329"/>
          </a:xfrm>
          <a:prstGeom prst="rect">
            <a:avLst/>
          </a:prstGeom>
          <a:noFill/>
        </p:spPr>
        <p:txBody>
          <a:bodyPr wrap="none" rtlCol="0">
            <a:spAutoFit/>
          </a:bodyPr>
          <a:lstStyle/>
          <a:p>
            <a:r>
              <a:rPr kumimoji="1" lang="en-US" altLang="zh-CN" sz="2400" b="1" dirty="0" smtClean="0">
                <a:solidFill>
                  <a:prstClr val="black"/>
                </a:solidFill>
              </a:rPr>
              <a:t>Use Java API:</a:t>
            </a:r>
          </a:p>
          <a:p>
            <a:r>
              <a:rPr kumimoji="1" lang="en-US" altLang="zh-CN" sz="2400" dirty="0" smtClean="0">
                <a:solidFill>
                  <a:prstClr val="black"/>
                </a:solidFill>
              </a:rPr>
              <a:t>Card card </a:t>
            </a:r>
            <a:r>
              <a:rPr kumimoji="1" lang="en-US" altLang="zh-CN" sz="2400" dirty="0">
                <a:solidFill>
                  <a:prstClr val="black"/>
                </a:solidFill>
              </a:rPr>
              <a:t>= </a:t>
            </a:r>
            <a:r>
              <a:rPr kumimoji="1" lang="en-US" altLang="zh-CN" sz="2400" dirty="0" err="1" smtClean="0">
                <a:solidFill>
                  <a:prstClr val="black"/>
                </a:solidFill>
              </a:rPr>
              <a:t>cardsList.get</a:t>
            </a:r>
            <a:r>
              <a:rPr kumimoji="1" lang="en-US" altLang="zh-CN" sz="2400" dirty="0" smtClean="0">
                <a:solidFill>
                  <a:prstClr val="black"/>
                </a:solidFill>
              </a:rPr>
              <a:t>(</a:t>
            </a:r>
            <a:r>
              <a:rPr kumimoji="1" lang="en-US" altLang="zh-CN" sz="2400" dirty="0" err="1" smtClean="0">
                <a:solidFill>
                  <a:prstClr val="black"/>
                </a:solidFill>
              </a:rPr>
              <a:t>cardNum</a:t>
            </a:r>
            <a:r>
              <a:rPr kumimoji="1" lang="en-US" altLang="zh-CN" sz="2400" dirty="0" smtClean="0">
                <a:solidFill>
                  <a:prstClr val="black"/>
                </a:solidFill>
              </a:rPr>
              <a:t> </a:t>
            </a:r>
            <a:r>
              <a:rPr kumimoji="1" lang="en-US" altLang="zh-CN" sz="2400" dirty="0">
                <a:solidFill>
                  <a:prstClr val="black"/>
                </a:solidFill>
              </a:rPr>
              <a:t>- 1); 	</a:t>
            </a:r>
            <a:endParaRPr kumimoji="1" lang="en-US" altLang="zh-CN" sz="2400" dirty="0" smtClean="0">
              <a:solidFill>
                <a:prstClr val="black"/>
              </a:solidFill>
            </a:endParaRPr>
          </a:p>
          <a:p>
            <a:r>
              <a:rPr kumimoji="1" lang="en-US" altLang="zh-CN" sz="2400" dirty="0" err="1" smtClean="0">
                <a:solidFill>
                  <a:prstClr val="black"/>
                </a:solidFill>
              </a:rPr>
              <a:t>System.out.println</a:t>
            </a:r>
            <a:r>
              <a:rPr kumimoji="1" lang="en-US" altLang="zh-CN" sz="2400" dirty="0" smtClean="0">
                <a:solidFill>
                  <a:prstClr val="black"/>
                </a:solidFill>
              </a:rPr>
              <a:t>(</a:t>
            </a:r>
            <a:r>
              <a:rPr kumimoji="1" lang="en-US" altLang="zh-CN" sz="2400" dirty="0" err="1" smtClean="0">
                <a:solidFill>
                  <a:prstClr val="black"/>
                </a:solidFill>
              </a:rPr>
              <a:t>card.getName</a:t>
            </a:r>
            <a:r>
              <a:rPr kumimoji="1" lang="en-US" altLang="zh-CN" sz="2400" dirty="0">
                <a:solidFill>
                  <a:prstClr val="black"/>
                </a:solidFill>
              </a:rPr>
              <a:t>() + " " + </a:t>
            </a:r>
            <a:r>
              <a:rPr kumimoji="1" lang="en-US" altLang="zh-CN" sz="2400" dirty="0" err="1" smtClean="0">
                <a:solidFill>
                  <a:prstClr val="black"/>
                </a:solidFill>
              </a:rPr>
              <a:t>card.getAge</a:t>
            </a:r>
            <a:r>
              <a:rPr kumimoji="1" lang="en-US" altLang="zh-CN" sz="2400" dirty="0">
                <a:solidFill>
                  <a:prstClr val="black"/>
                </a:solidFill>
              </a:rPr>
              <a:t>());</a:t>
            </a:r>
            <a:endParaRPr kumimoji="1" lang="zh-CN" altLang="en-US" sz="2400" dirty="0">
              <a:solidFill>
                <a:prstClr val="black"/>
              </a:solidFill>
            </a:endParaRPr>
          </a:p>
        </p:txBody>
      </p:sp>
      <p:sp>
        <p:nvSpPr>
          <p:cNvPr id="40" name="文本框 39"/>
          <p:cNvSpPr txBox="1"/>
          <p:nvPr/>
        </p:nvSpPr>
        <p:spPr>
          <a:xfrm>
            <a:off x="988204" y="3709316"/>
            <a:ext cx="3321679" cy="461665"/>
          </a:xfrm>
          <a:prstGeom prst="rect">
            <a:avLst/>
          </a:prstGeom>
          <a:noFill/>
        </p:spPr>
        <p:txBody>
          <a:bodyPr wrap="none" rtlCol="0">
            <a:spAutoFit/>
          </a:bodyPr>
          <a:lstStyle/>
          <a:p>
            <a:r>
              <a:rPr kumimoji="1" lang="en-US" altLang="zh-CN" sz="2400" b="1" dirty="0" smtClean="0">
                <a:solidFill>
                  <a:prstClr val="black"/>
                </a:solidFill>
              </a:rPr>
              <a:t>Use provided linked list: </a:t>
            </a:r>
            <a:endParaRPr kumimoji="1" lang="zh-CN" altLang="en-US" sz="2400" b="1" dirty="0">
              <a:solidFill>
                <a:prstClr val="black"/>
              </a:solidFill>
            </a:endParaRPr>
          </a:p>
        </p:txBody>
      </p:sp>
      <p:sp>
        <p:nvSpPr>
          <p:cNvPr id="41" name="文本框 40"/>
          <p:cNvSpPr txBox="1"/>
          <p:nvPr/>
        </p:nvSpPr>
        <p:spPr>
          <a:xfrm>
            <a:off x="728831" y="5960531"/>
            <a:ext cx="1116203" cy="369332"/>
          </a:xfrm>
          <a:prstGeom prst="rect">
            <a:avLst/>
          </a:prstGeom>
          <a:noFill/>
        </p:spPr>
        <p:txBody>
          <a:bodyPr wrap="none" rtlCol="0">
            <a:spAutoFit/>
          </a:bodyPr>
          <a:lstStyle/>
          <a:p>
            <a:r>
              <a:rPr kumimoji="1" lang="en-US" altLang="zh-CN" dirty="0" err="1" smtClean="0">
                <a:solidFill>
                  <a:prstClr val="black"/>
                </a:solidFill>
              </a:rPr>
              <a:t>getHead</a:t>
            </a:r>
            <a:r>
              <a:rPr kumimoji="1" lang="en-US" altLang="zh-CN" dirty="0" smtClean="0">
                <a:solidFill>
                  <a:prstClr val="black"/>
                </a:solidFill>
              </a:rPr>
              <a:t>()</a:t>
            </a:r>
            <a:endParaRPr kumimoji="1" lang="zh-CN" altLang="en-US" dirty="0">
              <a:solidFill>
                <a:prstClr val="black"/>
              </a:solidFill>
            </a:endParaRPr>
          </a:p>
        </p:txBody>
      </p:sp>
      <p:cxnSp>
        <p:nvCxnSpPr>
          <p:cNvPr id="42" name="直线箭头连接符 41"/>
          <p:cNvCxnSpPr/>
          <p:nvPr/>
        </p:nvCxnSpPr>
        <p:spPr>
          <a:xfrm flipV="1">
            <a:off x="2566898" y="5053877"/>
            <a:ext cx="1326" cy="91229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134298" y="5966174"/>
            <a:ext cx="1061894" cy="369332"/>
          </a:xfrm>
          <a:prstGeom prst="rect">
            <a:avLst/>
          </a:prstGeom>
          <a:noFill/>
        </p:spPr>
        <p:txBody>
          <a:bodyPr wrap="none" rtlCol="0">
            <a:spAutoFit/>
          </a:bodyPr>
          <a:lstStyle/>
          <a:p>
            <a:r>
              <a:rPr kumimoji="1" lang="en-US" altLang="zh-CN" smtClean="0">
                <a:solidFill>
                  <a:prstClr val="black"/>
                </a:solidFill>
              </a:rPr>
              <a:t>getNext</a:t>
            </a:r>
            <a:r>
              <a:rPr kumimoji="1" lang="en-US" altLang="zh-CN" dirty="0" smtClean="0">
                <a:solidFill>
                  <a:prstClr val="black"/>
                </a:solidFill>
              </a:rPr>
              <a:t>()</a:t>
            </a:r>
            <a:endParaRPr kumimoji="1" lang="zh-CN" altLang="en-US" dirty="0">
              <a:solidFill>
                <a:prstClr val="black"/>
              </a:solidFill>
            </a:endParaRPr>
          </a:p>
        </p:txBody>
      </p:sp>
      <p:cxnSp>
        <p:nvCxnSpPr>
          <p:cNvPr id="44" name="直线箭头连接符 43"/>
          <p:cNvCxnSpPr/>
          <p:nvPr/>
        </p:nvCxnSpPr>
        <p:spPr>
          <a:xfrm flipV="1">
            <a:off x="3921573" y="5042588"/>
            <a:ext cx="1326" cy="91229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488973" y="5954885"/>
            <a:ext cx="1061894" cy="369332"/>
          </a:xfrm>
          <a:prstGeom prst="rect">
            <a:avLst/>
          </a:prstGeom>
          <a:noFill/>
        </p:spPr>
        <p:txBody>
          <a:bodyPr wrap="none" rtlCol="0">
            <a:spAutoFit/>
          </a:bodyPr>
          <a:lstStyle/>
          <a:p>
            <a:r>
              <a:rPr kumimoji="1" lang="en-US" altLang="zh-CN" dirty="0" err="1" smtClean="0">
                <a:solidFill>
                  <a:prstClr val="black"/>
                </a:solidFill>
              </a:rPr>
              <a:t>getNext</a:t>
            </a:r>
            <a:r>
              <a:rPr kumimoji="1" lang="en-US" altLang="zh-CN" dirty="0" smtClean="0">
                <a:solidFill>
                  <a:prstClr val="black"/>
                </a:solidFill>
              </a:rPr>
              <a:t>()</a:t>
            </a:r>
            <a:endParaRPr kumimoji="1" lang="zh-CN" altLang="en-US" dirty="0">
              <a:solidFill>
                <a:prstClr val="black"/>
              </a:solidFill>
            </a:endParaRPr>
          </a:p>
        </p:txBody>
      </p:sp>
      <p:sp>
        <p:nvSpPr>
          <p:cNvPr id="46" name="文本框 45"/>
          <p:cNvSpPr txBox="1"/>
          <p:nvPr/>
        </p:nvSpPr>
        <p:spPr>
          <a:xfrm>
            <a:off x="4734737" y="5966174"/>
            <a:ext cx="761747" cy="369332"/>
          </a:xfrm>
          <a:prstGeom prst="rect">
            <a:avLst/>
          </a:prstGeom>
          <a:noFill/>
        </p:spPr>
        <p:txBody>
          <a:bodyPr wrap="none" rtlCol="0">
            <a:spAutoFit/>
          </a:bodyPr>
          <a:lstStyle/>
          <a:p>
            <a:r>
              <a:rPr kumimoji="1" lang="en-US" altLang="zh-CN" dirty="0" smtClean="0">
                <a:solidFill>
                  <a:prstClr val="black"/>
                </a:solidFill>
              </a:rPr>
              <a:t>Done!</a:t>
            </a:r>
            <a:endParaRPr kumimoji="1" lang="zh-CN" altLang="en-US" dirty="0">
              <a:solidFill>
                <a:prstClr val="black"/>
              </a:solidFill>
            </a:endParaRPr>
          </a:p>
        </p:txBody>
      </p:sp>
    </p:spTree>
    <p:extLst>
      <p:ext uri="{BB962C8B-B14F-4D97-AF65-F5344CB8AC3E}">
        <p14:creationId xmlns:p14="http://schemas.microsoft.com/office/powerpoint/2010/main" val="4155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3"/>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43" grpId="0"/>
      <p:bldP spid="43" grpId="1"/>
      <p:bldP spid="45"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78</a:t>
            </a:fld>
            <a:endParaRPr lang="en-US"/>
          </a:p>
        </p:txBody>
      </p:sp>
      <p:sp>
        <p:nvSpPr>
          <p:cNvPr id="3" name="文本框 2"/>
          <p:cNvSpPr txBox="1"/>
          <p:nvPr/>
        </p:nvSpPr>
        <p:spPr>
          <a:xfrm>
            <a:off x="450697"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position:</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srgbClr val="0070C0"/>
                </a:solidFill>
              </a:rPr>
              <a:t>position three</a:t>
            </a:r>
          </a:p>
        </p:txBody>
      </p:sp>
      <p:sp>
        <p:nvSpPr>
          <p:cNvPr id="24" name="文本框 23"/>
          <p:cNvSpPr txBox="1"/>
          <p:nvPr/>
        </p:nvSpPr>
        <p:spPr>
          <a:xfrm>
            <a:off x="903910" y="2049933"/>
            <a:ext cx="6854249" cy="461665"/>
          </a:xfrm>
          <a:prstGeom prst="rect">
            <a:avLst/>
          </a:prstGeom>
          <a:noFill/>
        </p:spPr>
        <p:txBody>
          <a:bodyPr wrap="none" rtlCol="0">
            <a:spAutoFit/>
          </a:bodyPr>
          <a:lstStyle/>
          <a:p>
            <a:r>
              <a:rPr kumimoji="1" lang="en-US" altLang="zh-CN" sz="2400" dirty="0" smtClean="0">
                <a:solidFill>
                  <a:prstClr val="black"/>
                </a:solidFill>
              </a:rPr>
              <a:t>Iterate </a:t>
            </a:r>
            <a:r>
              <a:rPr kumimoji="1" lang="en-US" altLang="zh-CN" sz="2400" dirty="0">
                <a:solidFill>
                  <a:prstClr val="black"/>
                </a:solidFill>
              </a:rPr>
              <a:t>through </a:t>
            </a:r>
            <a:r>
              <a:rPr kumimoji="1" lang="en-US" altLang="zh-CN" sz="2400" dirty="0" smtClean="0">
                <a:solidFill>
                  <a:prstClr val="black"/>
                </a:solidFill>
              </a:rPr>
              <a:t>the linked list until the name is found.</a:t>
            </a:r>
            <a:endParaRPr kumimoji="1" lang="zh-CN" altLang="en-US" sz="2400" dirty="0">
              <a:solidFill>
                <a:prstClr val="black"/>
              </a:solidFill>
            </a:endParaRPr>
          </a:p>
        </p:txBody>
      </p:sp>
      <p:sp>
        <p:nvSpPr>
          <p:cNvPr id="27" name="文本框 26"/>
          <p:cNvSpPr txBox="1"/>
          <p:nvPr/>
        </p:nvSpPr>
        <p:spPr>
          <a:xfrm>
            <a:off x="903910" y="2602713"/>
            <a:ext cx="8284308" cy="2677656"/>
          </a:xfrm>
          <a:prstGeom prst="rect">
            <a:avLst/>
          </a:prstGeom>
          <a:noFill/>
        </p:spPr>
        <p:txBody>
          <a:bodyPr wrap="square" rtlCol="0">
            <a:spAutoFit/>
          </a:bodyPr>
          <a:lstStyle/>
          <a:p>
            <a:r>
              <a:rPr kumimoji="1" lang="en-US" altLang="zh-CN" sz="2400" b="1" dirty="0" smtClean="0">
                <a:solidFill>
                  <a:prstClr val="black"/>
                </a:solidFill>
              </a:rPr>
              <a:t> </a:t>
            </a:r>
            <a:r>
              <a:rPr kumimoji="1" lang="en-US" altLang="zh-CN" sz="2400" b="1" dirty="0">
                <a:solidFill>
                  <a:prstClr val="black"/>
                </a:solidFill>
              </a:rPr>
              <a:t>F</a:t>
            </a:r>
            <a:r>
              <a:rPr kumimoji="1" lang="en-US" altLang="zh-CN" sz="2400" b="1" dirty="0" smtClean="0">
                <a:solidFill>
                  <a:prstClr val="black"/>
                </a:solidFill>
              </a:rPr>
              <a:t>or loop approach</a:t>
            </a:r>
          </a:p>
          <a:p>
            <a:r>
              <a:rPr kumimoji="1" lang="en-US" altLang="zh-CN" sz="2400" dirty="0" smtClean="0">
                <a:solidFill>
                  <a:prstClr val="black"/>
                </a:solidFill>
              </a:rPr>
              <a:t>for </a:t>
            </a:r>
            <a:r>
              <a:rPr kumimoji="1" lang="en-US" altLang="zh-CN" sz="2400" dirty="0">
                <a:solidFill>
                  <a:prstClr val="black"/>
                </a:solidFill>
              </a:rPr>
              <a:t>(Card </a:t>
            </a:r>
            <a:r>
              <a:rPr kumimoji="1" lang="en-US" altLang="zh-CN" sz="2400" dirty="0" smtClean="0">
                <a:solidFill>
                  <a:prstClr val="black"/>
                </a:solidFill>
              </a:rPr>
              <a:t>card: </a:t>
            </a:r>
            <a:r>
              <a:rPr kumimoji="1" lang="en-US" altLang="zh-CN" sz="2400" dirty="0" err="1" smtClean="0">
                <a:solidFill>
                  <a:prstClr val="black"/>
                </a:solidFill>
              </a:rPr>
              <a:t>cardsList</a:t>
            </a:r>
            <a:r>
              <a:rPr kumimoji="1" lang="en-US" altLang="zh-CN" sz="2400" dirty="0" smtClean="0">
                <a:solidFill>
                  <a:prstClr val="black"/>
                </a:solidFill>
              </a:rPr>
              <a:t>) </a:t>
            </a:r>
            <a:r>
              <a:rPr kumimoji="1" lang="en-US" altLang="zh-CN" sz="2400" dirty="0">
                <a:solidFill>
                  <a:prstClr val="black"/>
                </a:solidFill>
              </a:rPr>
              <a:t>{ </a:t>
            </a:r>
            <a:endParaRPr kumimoji="1" lang="en-US" altLang="zh-CN" sz="2400" dirty="0" smtClean="0">
              <a:solidFill>
                <a:prstClr val="black"/>
              </a:solidFill>
            </a:endParaRPr>
          </a:p>
          <a:p>
            <a:r>
              <a:rPr kumimoji="1" lang="en-US" altLang="zh-CN" sz="2400" dirty="0" smtClean="0">
                <a:solidFill>
                  <a:prstClr val="black"/>
                </a:solidFill>
              </a:rPr>
              <a:t>	if </a:t>
            </a:r>
            <a:r>
              <a:rPr kumimoji="1" lang="en-US" altLang="zh-CN" sz="2400" dirty="0">
                <a:solidFill>
                  <a:prstClr val="black"/>
                </a:solidFill>
              </a:rPr>
              <a:t>(</a:t>
            </a:r>
            <a:r>
              <a:rPr kumimoji="1" lang="en-US" altLang="zh-CN" sz="2400" dirty="0" err="1" smtClean="0">
                <a:solidFill>
                  <a:prstClr val="black"/>
                </a:solidFill>
              </a:rPr>
              <a:t>card.getName</a:t>
            </a:r>
            <a:r>
              <a:rPr kumimoji="1" lang="en-US" altLang="zh-CN" sz="2400" dirty="0">
                <a:solidFill>
                  <a:prstClr val="black"/>
                </a:solidFill>
              </a:rPr>
              <a:t>().</a:t>
            </a:r>
            <a:r>
              <a:rPr kumimoji="1" lang="en-US" altLang="zh-CN" sz="2400" dirty="0" smtClean="0">
                <a:solidFill>
                  <a:prstClr val="black"/>
                </a:solidFill>
              </a:rPr>
              <a:t>equals(</a:t>
            </a:r>
            <a:r>
              <a:rPr kumimoji="1" lang="en-US" altLang="zh-CN" sz="2400" dirty="0" err="1" smtClean="0">
                <a:solidFill>
                  <a:prstClr val="black"/>
                </a:solidFill>
              </a:rPr>
              <a:t>cardName</a:t>
            </a:r>
            <a:r>
              <a:rPr kumimoji="1" lang="en-US" altLang="zh-CN" sz="2400" dirty="0" smtClean="0">
                <a:solidFill>
                  <a:prstClr val="black"/>
                </a:solidFill>
              </a:rPr>
              <a:t>)){</a:t>
            </a:r>
            <a:r>
              <a:rPr kumimoji="1" lang="en-US" altLang="zh-CN" sz="2400" dirty="0">
                <a:solidFill>
                  <a:prstClr val="black"/>
                </a:solidFill>
              </a:rPr>
              <a:t>	</a:t>
            </a:r>
            <a:endParaRPr kumimoji="1" lang="en-US" altLang="zh-CN" sz="2400" dirty="0" smtClean="0">
              <a:solidFill>
                <a:prstClr val="black"/>
              </a:solidFill>
            </a:endParaRPr>
          </a:p>
          <a:p>
            <a:r>
              <a:rPr kumimoji="1" lang="en-US" altLang="zh-CN" sz="2400" dirty="0" smtClean="0">
                <a:solidFill>
                  <a:prstClr val="black"/>
                </a:solidFill>
              </a:rPr>
              <a:t>		</a:t>
            </a:r>
            <a:r>
              <a:rPr kumimoji="1" lang="en-US" altLang="zh-CN" sz="2400" dirty="0" err="1" smtClean="0">
                <a:solidFill>
                  <a:prstClr val="black"/>
                </a:solidFill>
              </a:rPr>
              <a:t>System.out.println</a:t>
            </a:r>
            <a:r>
              <a:rPr kumimoji="1" lang="en-US" altLang="zh-CN" sz="2400" dirty="0" smtClean="0">
                <a:solidFill>
                  <a:prstClr val="black"/>
                </a:solidFill>
              </a:rPr>
              <a:t>(1 </a:t>
            </a:r>
            <a:r>
              <a:rPr kumimoji="1" lang="en-US" altLang="zh-CN" sz="2400" dirty="0">
                <a:solidFill>
                  <a:prstClr val="black"/>
                </a:solidFill>
              </a:rPr>
              <a:t>+ </a:t>
            </a:r>
            <a:r>
              <a:rPr kumimoji="1" lang="en-US" altLang="zh-CN" sz="2400" dirty="0" err="1" smtClean="0">
                <a:solidFill>
                  <a:prstClr val="black"/>
                </a:solidFill>
              </a:rPr>
              <a:t>cardsList.indexOf</a:t>
            </a:r>
            <a:r>
              <a:rPr kumimoji="1" lang="en-US" altLang="zh-CN" sz="2400" dirty="0" smtClean="0">
                <a:solidFill>
                  <a:prstClr val="black"/>
                </a:solidFill>
              </a:rPr>
              <a:t>(card))</a:t>
            </a:r>
            <a:r>
              <a:rPr kumimoji="1" lang="en-US" altLang="zh-CN" sz="2400" dirty="0">
                <a:solidFill>
                  <a:prstClr val="black"/>
                </a:solidFill>
              </a:rPr>
              <a:t>	</a:t>
            </a:r>
            <a:endParaRPr kumimoji="1" lang="en-US" altLang="zh-CN" sz="2400" dirty="0" smtClean="0">
              <a:solidFill>
                <a:prstClr val="black"/>
              </a:solidFill>
            </a:endParaRPr>
          </a:p>
          <a:p>
            <a:r>
              <a:rPr kumimoji="1" lang="en-US" altLang="zh-CN" sz="2400" dirty="0">
                <a:solidFill>
                  <a:prstClr val="black"/>
                </a:solidFill>
              </a:rPr>
              <a:t>	</a:t>
            </a:r>
            <a:r>
              <a:rPr kumimoji="1" lang="en-US" altLang="zh-CN" sz="2400" dirty="0" smtClean="0">
                <a:solidFill>
                  <a:prstClr val="black"/>
                </a:solidFill>
              </a:rPr>
              <a:t>}</a:t>
            </a:r>
            <a:r>
              <a:rPr kumimoji="1" lang="en-US" altLang="zh-CN" sz="2400" dirty="0">
                <a:solidFill>
                  <a:prstClr val="black"/>
                </a:solidFill>
              </a:rPr>
              <a:t>				</a:t>
            </a:r>
            <a:endParaRPr kumimoji="1" lang="en-US" altLang="zh-CN" sz="2400" dirty="0" smtClean="0">
              <a:solidFill>
                <a:prstClr val="black"/>
              </a:solidFill>
            </a:endParaRPr>
          </a:p>
          <a:p>
            <a:r>
              <a:rPr kumimoji="1" lang="en-US" altLang="zh-CN" sz="2400" dirty="0" smtClean="0">
                <a:solidFill>
                  <a:prstClr val="black"/>
                </a:solidFill>
              </a:rPr>
              <a:t>}</a:t>
            </a:r>
            <a:endParaRPr kumimoji="1" lang="zh-CN" altLang="en-US" sz="2400" dirty="0">
              <a:solidFill>
                <a:prstClr val="black"/>
              </a:solidFill>
            </a:endParaRPr>
          </a:p>
        </p:txBody>
      </p:sp>
    </p:spTree>
    <p:extLst>
      <p:ext uri="{BB962C8B-B14F-4D97-AF65-F5344CB8AC3E}">
        <p14:creationId xmlns:p14="http://schemas.microsoft.com/office/powerpoint/2010/main" val="11823095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79</a:t>
            </a:fld>
            <a:endParaRPr lang="en-US"/>
          </a:p>
        </p:txBody>
      </p:sp>
      <p:sp>
        <p:nvSpPr>
          <p:cNvPr id="3" name="文本框 2"/>
          <p:cNvSpPr txBox="1"/>
          <p:nvPr/>
        </p:nvSpPr>
        <p:spPr>
          <a:xfrm>
            <a:off x="450697"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position:</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srgbClr val="0070C0"/>
                </a:solidFill>
              </a:rPr>
              <a:t>position three</a:t>
            </a:r>
          </a:p>
        </p:txBody>
      </p:sp>
      <p:sp>
        <p:nvSpPr>
          <p:cNvPr id="27" name="文本框 26"/>
          <p:cNvSpPr txBox="1"/>
          <p:nvPr/>
        </p:nvSpPr>
        <p:spPr>
          <a:xfrm>
            <a:off x="971550" y="2515321"/>
            <a:ext cx="7943850" cy="2677656"/>
          </a:xfrm>
          <a:prstGeom prst="rect">
            <a:avLst/>
          </a:prstGeom>
          <a:noFill/>
        </p:spPr>
        <p:txBody>
          <a:bodyPr wrap="square" rtlCol="0">
            <a:spAutoFit/>
          </a:bodyPr>
          <a:lstStyle/>
          <a:p>
            <a:r>
              <a:rPr lang="en-US" altLang="zh-CN" sz="2400" b="1" dirty="0" err="1">
                <a:solidFill>
                  <a:prstClr val="black"/>
                </a:solidFill>
              </a:rPr>
              <a:t>L</a:t>
            </a:r>
            <a:r>
              <a:rPr lang="en-US" altLang="zh-CN" sz="2400" b="1" dirty="0" err="1" smtClean="0">
                <a:solidFill>
                  <a:prstClr val="black"/>
                </a:solidFill>
              </a:rPr>
              <a:t>istIterator</a:t>
            </a:r>
            <a:r>
              <a:rPr lang="en-US" altLang="zh-CN" sz="2400" b="1" dirty="0" smtClean="0">
                <a:solidFill>
                  <a:prstClr val="black"/>
                </a:solidFill>
              </a:rPr>
              <a:t> approach</a:t>
            </a:r>
            <a:endParaRPr lang="en-US" altLang="zh-CN" sz="2400" dirty="0" smtClean="0">
              <a:solidFill>
                <a:prstClr val="black"/>
              </a:solidFill>
            </a:endParaRPr>
          </a:p>
          <a:p>
            <a:r>
              <a:rPr lang="en-US" altLang="zh-CN" sz="2400" dirty="0" err="1" smtClean="0">
                <a:solidFill>
                  <a:prstClr val="black"/>
                </a:solidFill>
              </a:rPr>
              <a:t>ListIterator</a:t>
            </a:r>
            <a:r>
              <a:rPr lang="en-US" altLang="zh-CN" sz="2400" dirty="0" smtClean="0">
                <a:solidFill>
                  <a:prstClr val="black"/>
                </a:solidFill>
              </a:rPr>
              <a:t>&lt;Card&gt; </a:t>
            </a:r>
            <a:r>
              <a:rPr lang="en-US" altLang="zh-CN" sz="2400" dirty="0" err="1">
                <a:solidFill>
                  <a:prstClr val="black"/>
                </a:solidFill>
              </a:rPr>
              <a:t>listIterator</a:t>
            </a:r>
            <a:r>
              <a:rPr lang="en-US" altLang="zh-CN" sz="2400" dirty="0">
                <a:solidFill>
                  <a:prstClr val="black"/>
                </a:solidFill>
              </a:rPr>
              <a:t> = </a:t>
            </a:r>
            <a:r>
              <a:rPr lang="en-US" altLang="zh-CN" sz="2400" dirty="0" err="1" smtClean="0">
                <a:solidFill>
                  <a:prstClr val="black"/>
                </a:solidFill>
              </a:rPr>
              <a:t>cardsList.listIterator</a:t>
            </a:r>
            <a:r>
              <a:rPr lang="en-US" altLang="zh-CN" sz="2400" dirty="0">
                <a:solidFill>
                  <a:prstClr val="black"/>
                </a:solidFill>
              </a:rPr>
              <a:t>();</a:t>
            </a:r>
          </a:p>
          <a:p>
            <a:r>
              <a:rPr lang="en-US" altLang="zh-CN" sz="2400" dirty="0">
                <a:solidFill>
                  <a:prstClr val="black"/>
                </a:solidFill>
              </a:rPr>
              <a:t>while </a:t>
            </a:r>
            <a:r>
              <a:rPr lang="en-US" altLang="zh-CN" sz="2400" dirty="0" smtClean="0">
                <a:solidFill>
                  <a:prstClr val="black"/>
                </a:solidFill>
              </a:rPr>
              <a:t>(</a:t>
            </a:r>
            <a:r>
              <a:rPr lang="en-US" altLang="zh-CN" sz="2400" dirty="0" err="1" smtClean="0">
                <a:solidFill>
                  <a:prstClr val="black"/>
                </a:solidFill>
              </a:rPr>
              <a:t>cardsList.hasNext</a:t>
            </a:r>
            <a:r>
              <a:rPr lang="en-US" altLang="zh-CN" sz="2400" dirty="0">
                <a:solidFill>
                  <a:prstClr val="black"/>
                </a:solidFill>
              </a:rPr>
              <a:t>()) </a:t>
            </a:r>
            <a:r>
              <a:rPr lang="en-US" altLang="zh-CN" sz="2400" dirty="0" smtClean="0">
                <a:solidFill>
                  <a:prstClr val="black"/>
                </a:solidFill>
              </a:rPr>
              <a:t>{</a:t>
            </a:r>
          </a:p>
          <a:p>
            <a:r>
              <a:rPr lang="en-US" altLang="zh-CN" sz="2400" dirty="0">
                <a:solidFill>
                  <a:prstClr val="black"/>
                </a:solidFill>
              </a:rPr>
              <a:t>	</a:t>
            </a:r>
            <a:r>
              <a:rPr kumimoji="1" lang="en-US" altLang="zh-CN" sz="2400" dirty="0">
                <a:solidFill>
                  <a:prstClr val="black"/>
                </a:solidFill>
              </a:rPr>
              <a:t> if (</a:t>
            </a:r>
            <a:r>
              <a:rPr kumimoji="1" lang="en-US" altLang="zh-CN" sz="2400" dirty="0" err="1">
                <a:solidFill>
                  <a:prstClr val="black"/>
                </a:solidFill>
              </a:rPr>
              <a:t>card.getName</a:t>
            </a:r>
            <a:r>
              <a:rPr kumimoji="1" lang="en-US" altLang="zh-CN" sz="2400" dirty="0">
                <a:solidFill>
                  <a:prstClr val="black"/>
                </a:solidFill>
              </a:rPr>
              <a:t>().equals(</a:t>
            </a:r>
            <a:r>
              <a:rPr kumimoji="1" lang="en-US" altLang="zh-CN" sz="2400" dirty="0" err="1">
                <a:solidFill>
                  <a:prstClr val="black"/>
                </a:solidFill>
              </a:rPr>
              <a:t>cardName</a:t>
            </a:r>
            <a:r>
              <a:rPr kumimoji="1" lang="en-US" altLang="zh-CN" sz="2400" dirty="0">
                <a:solidFill>
                  <a:prstClr val="black"/>
                </a:solidFill>
              </a:rPr>
              <a:t>)){	</a:t>
            </a:r>
          </a:p>
          <a:p>
            <a:r>
              <a:rPr kumimoji="1" lang="en-US" altLang="zh-CN" sz="2400" dirty="0">
                <a:solidFill>
                  <a:prstClr val="black"/>
                </a:solidFill>
              </a:rPr>
              <a:t>		</a:t>
            </a:r>
            <a:r>
              <a:rPr kumimoji="1" lang="en-US" altLang="zh-CN" sz="2400" dirty="0" err="1">
                <a:solidFill>
                  <a:prstClr val="black"/>
                </a:solidFill>
              </a:rPr>
              <a:t>System.out.println</a:t>
            </a:r>
            <a:r>
              <a:rPr kumimoji="1" lang="en-US" altLang="zh-CN" sz="2400" dirty="0">
                <a:solidFill>
                  <a:prstClr val="black"/>
                </a:solidFill>
              </a:rPr>
              <a:t>(1 + </a:t>
            </a:r>
            <a:r>
              <a:rPr kumimoji="1" lang="en-US" altLang="zh-CN" sz="2400" dirty="0" err="1">
                <a:solidFill>
                  <a:prstClr val="black"/>
                </a:solidFill>
              </a:rPr>
              <a:t>cardsList.indexOf</a:t>
            </a:r>
            <a:r>
              <a:rPr kumimoji="1" lang="en-US" altLang="zh-CN" sz="2400" dirty="0">
                <a:solidFill>
                  <a:prstClr val="black"/>
                </a:solidFill>
              </a:rPr>
              <a:t>(card</a:t>
            </a:r>
            <a:r>
              <a:rPr kumimoji="1" lang="en-US" altLang="zh-CN" sz="2400" dirty="0" smtClean="0">
                <a:solidFill>
                  <a:prstClr val="black"/>
                </a:solidFill>
              </a:rPr>
              <a:t>))</a:t>
            </a:r>
            <a:endParaRPr kumimoji="1" lang="en-US" altLang="zh-CN" sz="2400" dirty="0">
              <a:solidFill>
                <a:prstClr val="black"/>
              </a:solidFill>
            </a:endParaRPr>
          </a:p>
          <a:p>
            <a:r>
              <a:rPr kumimoji="1" lang="en-US" altLang="zh-CN" sz="2400" dirty="0">
                <a:solidFill>
                  <a:prstClr val="black"/>
                </a:solidFill>
              </a:rPr>
              <a:t>	}</a:t>
            </a:r>
            <a:endParaRPr lang="en-US" altLang="zh-CN" sz="2400" dirty="0">
              <a:solidFill>
                <a:prstClr val="black"/>
              </a:solidFill>
            </a:endParaRPr>
          </a:p>
          <a:p>
            <a:r>
              <a:rPr lang="en-US" altLang="zh-CN" sz="2400" dirty="0">
                <a:solidFill>
                  <a:prstClr val="black"/>
                </a:solidFill>
              </a:rPr>
              <a:t>}</a:t>
            </a:r>
          </a:p>
        </p:txBody>
      </p:sp>
    </p:spTree>
    <p:extLst>
      <p:ext uri="{BB962C8B-B14F-4D97-AF65-F5344CB8AC3E}">
        <p14:creationId xmlns:p14="http://schemas.microsoft.com/office/powerpoint/2010/main" val="411143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{5940675A-B579-460E-94D1-54222C63F5DA}</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8</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9" name="Rounded Rectangle 8"/>
          <p:cNvSpPr/>
          <p:nvPr/>
        </p:nvSpPr>
        <p:spPr>
          <a:xfrm>
            <a:off x="2485080" y="2988563"/>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30</a:t>
            </a:r>
            <a:endParaRPr lang="en-US" dirty="0">
              <a:solidFill>
                <a:schemeClr val="bg1"/>
              </a:solidFill>
              <a:latin typeface="Calibri" charset="0"/>
              <a:ea typeface="Calibri" charset="0"/>
              <a:cs typeface="Calibri"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3986541"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5500881" y="187050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7108593" y="1874094"/>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sp>
        <p:nvSpPr>
          <p:cNvPr id="15" name="TextBox 14"/>
          <p:cNvSpPr txBox="1"/>
          <p:nvPr/>
        </p:nvSpPr>
        <p:spPr>
          <a:xfrm>
            <a:off x="645546" y="5329822"/>
            <a:ext cx="5047977" cy="523220"/>
          </a:xfrm>
          <a:prstGeom prst="rect">
            <a:avLst/>
          </a:prstGeom>
          <a:noFill/>
        </p:spPr>
        <p:txBody>
          <a:bodyPr wrap="square" rtlCol="0">
            <a:spAutoFit/>
          </a:bodyPr>
          <a:lstStyle/>
          <a:p>
            <a:r>
              <a:rPr lang="en-US" sz="2800" smtClean="0">
                <a:latin typeface="Consolas" charset="0"/>
                <a:ea typeface="Consolas" charset="0"/>
                <a:cs typeface="Consolas" charset="0"/>
              </a:rPr>
              <a:t>remove 30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58614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80</a:t>
            </a:fld>
            <a:endParaRPr lang="en-US"/>
          </a:p>
        </p:txBody>
      </p:sp>
      <p:sp>
        <p:nvSpPr>
          <p:cNvPr id="3" name="文本框 2"/>
          <p:cNvSpPr txBox="1"/>
          <p:nvPr/>
        </p:nvSpPr>
        <p:spPr>
          <a:xfrm>
            <a:off x="450697" y="100471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shuffle:</a:t>
            </a:r>
          </a:p>
        </p:txBody>
      </p:sp>
      <p:cxnSp>
        <p:nvCxnSpPr>
          <p:cNvPr id="32" name="直线箭头连接符 31"/>
          <p:cNvCxnSpPr/>
          <p:nvPr/>
        </p:nvCxnSpPr>
        <p:spPr>
          <a:xfrm flipV="1">
            <a:off x="4180042" y="3002160"/>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4" name="InSlideAnimateShapef2d88a38-328a-468b-ae12-2e5d2c0f122f"/>
          <p:cNvGrpSpPr/>
          <p:nvPr/>
        </p:nvGrpSpPr>
        <p:grpSpPr>
          <a:xfrm>
            <a:off x="857956" y="2751025"/>
            <a:ext cx="3341510" cy="502279"/>
            <a:chOff x="857956" y="2751025"/>
            <a:chExt cx="3341510" cy="502279"/>
          </a:xfrm>
        </p:grpSpPr>
        <p:grpSp>
          <p:nvGrpSpPr>
            <p:cNvPr id="4" name="组 3"/>
            <p:cNvGrpSpPr/>
            <p:nvPr/>
          </p:nvGrpSpPr>
          <p:grpSpPr>
            <a:xfrm>
              <a:off x="857956" y="2751027"/>
              <a:ext cx="699909" cy="502277"/>
              <a:chOff x="656664" y="2875208"/>
              <a:chExt cx="2193144" cy="502277"/>
            </a:xfrm>
          </p:grpSpPr>
          <p:sp>
            <p:nvSpPr>
              <p:cNvPr id="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8" name="组 7"/>
            <p:cNvGrpSpPr/>
            <p:nvPr/>
          </p:nvGrpSpPr>
          <p:grpSpPr>
            <a:xfrm>
              <a:off x="2195690" y="2751025"/>
              <a:ext cx="699909" cy="502277"/>
              <a:chOff x="656664" y="2875208"/>
              <a:chExt cx="2193144" cy="502277"/>
            </a:xfrm>
          </p:grpSpPr>
          <p:sp>
            <p:nvSpPr>
              <p:cNvPr id="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1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2" name="组 11"/>
            <p:cNvGrpSpPr/>
            <p:nvPr/>
          </p:nvGrpSpPr>
          <p:grpSpPr>
            <a:xfrm>
              <a:off x="3499557" y="2751027"/>
              <a:ext cx="699909" cy="502277"/>
              <a:chOff x="656664" y="2875208"/>
              <a:chExt cx="2193144" cy="502277"/>
            </a:xfrm>
          </p:grpSpPr>
          <p:sp>
            <p:nvSpPr>
              <p:cNvPr id="1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1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9" name="直线箭头连接符 28"/>
            <p:cNvCxnSpPr>
              <a:stCxn id="6" idx="3"/>
              <a:endCxn id="9" idx="1"/>
            </p:cNvCxnSpPr>
            <p:nvPr/>
          </p:nvCxnSpPr>
          <p:spPr>
            <a:xfrm flipV="1">
              <a:off x="1557865" y="3002163"/>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2861732" y="300704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5" name="InSlideAnimateShape57470192-3513-4083-808e-baae22e5c74e"/>
          <p:cNvGrpSpPr/>
          <p:nvPr/>
        </p:nvGrpSpPr>
        <p:grpSpPr>
          <a:xfrm>
            <a:off x="4809728" y="2751019"/>
            <a:ext cx="3389308" cy="502283"/>
            <a:chOff x="4809728" y="2751019"/>
            <a:chExt cx="3389308" cy="502283"/>
          </a:xfrm>
        </p:grpSpPr>
        <p:grpSp>
          <p:nvGrpSpPr>
            <p:cNvPr id="16" name="组 15"/>
            <p:cNvGrpSpPr/>
            <p:nvPr/>
          </p:nvGrpSpPr>
          <p:grpSpPr>
            <a:xfrm>
              <a:off x="4809728" y="2751025"/>
              <a:ext cx="699909" cy="502277"/>
              <a:chOff x="656664" y="2875208"/>
              <a:chExt cx="2193144" cy="502277"/>
            </a:xfrm>
          </p:grpSpPr>
          <p:sp>
            <p:nvSpPr>
              <p:cNvPr id="17"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18"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9"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0" name="组 19"/>
            <p:cNvGrpSpPr/>
            <p:nvPr/>
          </p:nvGrpSpPr>
          <p:grpSpPr>
            <a:xfrm>
              <a:off x="6165054" y="2751025"/>
              <a:ext cx="699909" cy="502277"/>
              <a:chOff x="656664" y="2875208"/>
              <a:chExt cx="2193144" cy="502277"/>
            </a:xfrm>
          </p:grpSpPr>
          <p:sp>
            <p:nvSpPr>
              <p:cNvPr id="2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2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2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1" name="直线箭头连接符 30"/>
            <p:cNvCxnSpPr/>
            <p:nvPr/>
          </p:nvCxnSpPr>
          <p:spPr>
            <a:xfrm flipV="1">
              <a:off x="5518100" y="3002158"/>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4" name="组 33"/>
            <p:cNvGrpSpPr/>
            <p:nvPr/>
          </p:nvGrpSpPr>
          <p:grpSpPr>
            <a:xfrm>
              <a:off x="7499127" y="2751019"/>
              <a:ext cx="699909" cy="502277"/>
              <a:chOff x="656664" y="2875208"/>
              <a:chExt cx="2193144" cy="502277"/>
            </a:xfrm>
          </p:grpSpPr>
          <p:sp>
            <p:nvSpPr>
              <p:cNvPr id="3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3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3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8" name="直线箭头连接符 37"/>
            <p:cNvCxnSpPr/>
            <p:nvPr/>
          </p:nvCxnSpPr>
          <p:spPr>
            <a:xfrm flipV="1">
              <a:off x="6878891" y="3002154"/>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9" name="InSlideAnimateShape0375ce50-82c7-40bc-9290-452508f80e17"/>
          <p:cNvGrpSpPr/>
          <p:nvPr/>
        </p:nvGrpSpPr>
        <p:grpSpPr>
          <a:xfrm>
            <a:off x="495451" y="1944637"/>
            <a:ext cx="3341510" cy="502279"/>
            <a:chOff x="857956" y="2751025"/>
            <a:chExt cx="3341510" cy="502279"/>
          </a:xfrm>
        </p:grpSpPr>
        <p:grpSp>
          <p:nvGrpSpPr>
            <p:cNvPr id="40" name="组 3"/>
            <p:cNvGrpSpPr/>
            <p:nvPr/>
          </p:nvGrpSpPr>
          <p:grpSpPr>
            <a:xfrm>
              <a:off x="857956" y="2751027"/>
              <a:ext cx="699909" cy="502277"/>
              <a:chOff x="656664" y="2875208"/>
              <a:chExt cx="2193144" cy="502277"/>
            </a:xfrm>
          </p:grpSpPr>
          <p:sp>
            <p:nvSpPr>
              <p:cNvPr id="5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5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41" name="组 7"/>
            <p:cNvGrpSpPr/>
            <p:nvPr/>
          </p:nvGrpSpPr>
          <p:grpSpPr>
            <a:xfrm>
              <a:off x="2195690" y="2751025"/>
              <a:ext cx="699909" cy="502277"/>
              <a:chOff x="656664" y="2875208"/>
              <a:chExt cx="2193144" cy="502277"/>
            </a:xfrm>
          </p:grpSpPr>
          <p:sp>
            <p:nvSpPr>
              <p:cNvPr id="48"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49"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0"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42" name="组 11"/>
            <p:cNvGrpSpPr/>
            <p:nvPr/>
          </p:nvGrpSpPr>
          <p:grpSpPr>
            <a:xfrm>
              <a:off x="3499557" y="2751027"/>
              <a:ext cx="699909" cy="502277"/>
              <a:chOff x="656664" y="2875208"/>
              <a:chExt cx="2193144" cy="502277"/>
            </a:xfrm>
          </p:grpSpPr>
          <p:sp>
            <p:nvSpPr>
              <p:cNvPr id="4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4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4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3" name="直线箭头连接符 28"/>
            <p:cNvCxnSpPr>
              <a:stCxn id="52" idx="3"/>
              <a:endCxn id="48" idx="1"/>
            </p:cNvCxnSpPr>
            <p:nvPr/>
          </p:nvCxnSpPr>
          <p:spPr>
            <a:xfrm flipV="1">
              <a:off x="1557865" y="3002163"/>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32"/>
            <p:cNvCxnSpPr/>
            <p:nvPr/>
          </p:nvCxnSpPr>
          <p:spPr>
            <a:xfrm flipV="1">
              <a:off x="2861732" y="300704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InSlideAnimateShape811b813b-0d3a-44ac-bb78-a70947c6904e"/>
          <p:cNvGrpSpPr/>
          <p:nvPr/>
        </p:nvGrpSpPr>
        <p:grpSpPr>
          <a:xfrm>
            <a:off x="4962128" y="1909121"/>
            <a:ext cx="3389308" cy="502283"/>
            <a:chOff x="4809728" y="2751019"/>
            <a:chExt cx="3389308" cy="502283"/>
          </a:xfrm>
        </p:grpSpPr>
        <p:grpSp>
          <p:nvGrpSpPr>
            <p:cNvPr id="55" name="组 15"/>
            <p:cNvGrpSpPr/>
            <p:nvPr/>
          </p:nvGrpSpPr>
          <p:grpSpPr>
            <a:xfrm>
              <a:off x="4809728" y="2751025"/>
              <a:ext cx="699909" cy="502277"/>
              <a:chOff x="656664" y="2875208"/>
              <a:chExt cx="2193144" cy="502277"/>
            </a:xfrm>
          </p:grpSpPr>
          <p:sp>
            <p:nvSpPr>
              <p:cNvPr id="66"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67"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8"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56" name="组 19"/>
            <p:cNvGrpSpPr/>
            <p:nvPr/>
          </p:nvGrpSpPr>
          <p:grpSpPr>
            <a:xfrm>
              <a:off x="6165054" y="2751025"/>
              <a:ext cx="699909" cy="502277"/>
              <a:chOff x="656664" y="2875208"/>
              <a:chExt cx="2193144" cy="502277"/>
            </a:xfrm>
          </p:grpSpPr>
          <p:sp>
            <p:nvSpPr>
              <p:cNvPr id="6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6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57" name="直线箭头连接符 30"/>
            <p:cNvCxnSpPr/>
            <p:nvPr/>
          </p:nvCxnSpPr>
          <p:spPr>
            <a:xfrm flipV="1">
              <a:off x="5518100" y="3002158"/>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8" name="组 33"/>
            <p:cNvGrpSpPr/>
            <p:nvPr/>
          </p:nvGrpSpPr>
          <p:grpSpPr>
            <a:xfrm>
              <a:off x="7499127" y="2751019"/>
              <a:ext cx="699909" cy="502277"/>
              <a:chOff x="656664" y="2875208"/>
              <a:chExt cx="2193144" cy="502277"/>
            </a:xfrm>
          </p:grpSpPr>
          <p:sp>
            <p:nvSpPr>
              <p:cNvPr id="60"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61"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2"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59" name="直线箭头连接符 37"/>
            <p:cNvCxnSpPr/>
            <p:nvPr/>
          </p:nvCxnSpPr>
          <p:spPr>
            <a:xfrm flipV="1">
              <a:off x="6878891" y="3002154"/>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08935" y="2872332"/>
            <a:ext cx="1472583" cy="369332"/>
          </a:xfrm>
          <a:prstGeom prst="rect">
            <a:avLst/>
          </a:prstGeom>
          <a:noFill/>
        </p:spPr>
        <p:txBody>
          <a:bodyPr wrap="none" rtlCol="0">
            <a:spAutoFit/>
          </a:bodyPr>
          <a:lstStyle/>
          <a:p>
            <a:r>
              <a:rPr lang="en-US" dirty="0" smtClean="0">
                <a:solidFill>
                  <a:prstClr val="black"/>
                </a:solidFill>
              </a:rPr>
              <a:t>subCardsList1</a:t>
            </a:r>
            <a:endParaRPr lang="en-US" dirty="0">
              <a:solidFill>
                <a:prstClr val="black"/>
              </a:solidFill>
            </a:endParaRPr>
          </a:p>
        </p:txBody>
      </p:sp>
      <p:sp>
        <p:nvSpPr>
          <p:cNvPr id="69" name="TextBox 68"/>
          <p:cNvSpPr txBox="1"/>
          <p:nvPr/>
        </p:nvSpPr>
        <p:spPr>
          <a:xfrm>
            <a:off x="5975893" y="2900445"/>
            <a:ext cx="1472583" cy="369332"/>
          </a:xfrm>
          <a:prstGeom prst="rect">
            <a:avLst/>
          </a:prstGeom>
          <a:noFill/>
        </p:spPr>
        <p:txBody>
          <a:bodyPr wrap="none" rtlCol="0">
            <a:spAutoFit/>
          </a:bodyPr>
          <a:lstStyle/>
          <a:p>
            <a:r>
              <a:rPr lang="en-US" dirty="0" smtClean="0">
                <a:solidFill>
                  <a:prstClr val="black"/>
                </a:solidFill>
              </a:rPr>
              <a:t>subCardsList2</a:t>
            </a:r>
            <a:endParaRPr lang="en-US" dirty="0">
              <a:solidFill>
                <a:prstClr val="black"/>
              </a:solidFill>
            </a:endParaRPr>
          </a:p>
        </p:txBody>
      </p:sp>
    </p:spTree>
    <p:extLst>
      <p:ext uri="{BB962C8B-B14F-4D97-AF65-F5344CB8AC3E}">
        <p14:creationId xmlns:p14="http://schemas.microsoft.com/office/powerpoint/2010/main" val="163996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0 C -0.01982201 -0.05879178 -0.01982201 -0.05879178 -0.03964403 -0.1175836 E" pathEditMode="relative" ptsTypes="">
                                      <p:cBhvr>
                                        <p:cTn id="6" dur="500" fill="hold"/>
                                        <p:tgtEl>
                                          <p:spTgt spid="24"/>
                                        </p:tgtEl>
                                        <p:attrNameLst>
                                          <p:attrName>ppt_x</p:attrName>
                                          <p:attrName>ppt_y</p:attrName>
                                        </p:attrNameLst>
                                      </p:cBhvr>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par>
                                <p:cTn id="10" presetID="10" presetClass="exit" presetSubtype="0" fill="hold" nodeType="with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42" presetClass="path" presetSubtype="0" fill="hold" nodeType="withEffect">
                                  <p:stCondLst>
                                    <p:cond delay="0"/>
                                  </p:stCondLst>
                                  <p:childTnLst>
                                    <p:animMotion origin="layout" path="M 0 0 C 0.008333334 -0.06138073 0.008333334 -0.06138073 0.01666667 -0.1227615 E" pathEditMode="relative" ptsTypes="">
                                      <p:cBhvr>
                                        <p:cTn id="14" dur="500" fill="hold"/>
                                        <p:tgtEl>
                                          <p:spTgt spid="25"/>
                                        </p:tgtEl>
                                        <p:attrNameLst>
                                          <p:attrName>ppt_x</p:attrName>
                                          <p:attrName>ppt_y</p:attrName>
                                        </p:attrNameLst>
                                      </p:cBhvr>
                                    </p:animMotion>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81</a:t>
            </a:fld>
            <a:endParaRPr lang="en-US"/>
          </a:p>
        </p:txBody>
      </p:sp>
      <p:sp>
        <p:nvSpPr>
          <p:cNvPr id="3" name="文本框 2"/>
          <p:cNvSpPr txBox="1"/>
          <p:nvPr/>
        </p:nvSpPr>
        <p:spPr>
          <a:xfrm>
            <a:off x="450697" y="100471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shuffle:</a:t>
            </a:r>
          </a:p>
        </p:txBody>
      </p:sp>
      <p:grpSp>
        <p:nvGrpSpPr>
          <p:cNvPr id="42" name="InSlideAnimateShape27ed393e-56cc-44ef-ab95-40d974cd1f62"/>
          <p:cNvGrpSpPr/>
          <p:nvPr/>
        </p:nvGrpSpPr>
        <p:grpSpPr>
          <a:xfrm>
            <a:off x="3137052" y="1944639"/>
            <a:ext cx="699909" cy="502277"/>
            <a:chOff x="656664" y="2875208"/>
            <a:chExt cx="2193144" cy="502277"/>
          </a:xfrm>
        </p:grpSpPr>
        <p:sp>
          <p:nvSpPr>
            <p:cNvPr id="4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4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4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7" name="InSlideAnimateShape0e06580e-2e0c-4e06-a762-babf873a0faa"/>
          <p:cNvGrpSpPr/>
          <p:nvPr/>
        </p:nvGrpSpPr>
        <p:grpSpPr>
          <a:xfrm>
            <a:off x="495451" y="1944639"/>
            <a:ext cx="1337734" cy="502277"/>
            <a:chOff x="495451" y="1944639"/>
            <a:chExt cx="1337734" cy="502277"/>
          </a:xfrm>
        </p:grpSpPr>
        <p:grpSp>
          <p:nvGrpSpPr>
            <p:cNvPr id="40" name="组 3"/>
            <p:cNvGrpSpPr/>
            <p:nvPr/>
          </p:nvGrpSpPr>
          <p:grpSpPr>
            <a:xfrm>
              <a:off x="495451" y="1944639"/>
              <a:ext cx="699909" cy="502277"/>
              <a:chOff x="656664" y="2875208"/>
              <a:chExt cx="2193144" cy="502277"/>
            </a:xfrm>
          </p:grpSpPr>
          <p:sp>
            <p:nvSpPr>
              <p:cNvPr id="5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5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3" name="直线箭头连接符 28"/>
            <p:cNvCxnSpPr>
              <a:stCxn id="52" idx="3"/>
              <a:endCxn id="48" idx="1"/>
            </p:cNvCxnSpPr>
            <p:nvPr/>
          </p:nvCxnSpPr>
          <p:spPr>
            <a:xfrm flipV="1">
              <a:off x="1195360" y="219577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0" name="InSlideAnimateShape967e23ee-64bb-49cf-9768-b7b2cb11f202"/>
          <p:cNvGrpSpPr/>
          <p:nvPr/>
        </p:nvGrpSpPr>
        <p:grpSpPr>
          <a:xfrm>
            <a:off x="1833185" y="1944637"/>
            <a:ext cx="1303867" cy="502277"/>
            <a:chOff x="1833185" y="1944637"/>
            <a:chExt cx="1303867" cy="502277"/>
          </a:xfrm>
        </p:grpSpPr>
        <p:grpSp>
          <p:nvGrpSpPr>
            <p:cNvPr id="41" name="组 7"/>
            <p:cNvGrpSpPr/>
            <p:nvPr/>
          </p:nvGrpSpPr>
          <p:grpSpPr>
            <a:xfrm>
              <a:off x="1833185" y="1944637"/>
              <a:ext cx="699909" cy="502277"/>
              <a:chOff x="656664" y="2875208"/>
              <a:chExt cx="2193144" cy="502277"/>
            </a:xfrm>
          </p:grpSpPr>
          <p:sp>
            <p:nvSpPr>
              <p:cNvPr id="48"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49"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50"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44" name="直线箭头连接符 32"/>
            <p:cNvCxnSpPr/>
            <p:nvPr/>
          </p:nvCxnSpPr>
          <p:spPr>
            <a:xfrm flipV="1">
              <a:off x="2499227" y="2200657"/>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28" name="InSlideAnimateShape3909d409-f2f4-462a-b0ba-8be978249f82"/>
          <p:cNvGrpSpPr/>
          <p:nvPr/>
        </p:nvGrpSpPr>
        <p:grpSpPr>
          <a:xfrm>
            <a:off x="4962128" y="1909127"/>
            <a:ext cx="1346197" cy="502277"/>
            <a:chOff x="4962128" y="1909127"/>
            <a:chExt cx="1346197" cy="502277"/>
          </a:xfrm>
        </p:grpSpPr>
        <p:grpSp>
          <p:nvGrpSpPr>
            <p:cNvPr id="55" name="组 15"/>
            <p:cNvGrpSpPr/>
            <p:nvPr/>
          </p:nvGrpSpPr>
          <p:grpSpPr>
            <a:xfrm>
              <a:off x="4962128" y="1909127"/>
              <a:ext cx="699909" cy="502277"/>
              <a:chOff x="656664" y="2875208"/>
              <a:chExt cx="2193144" cy="502277"/>
            </a:xfrm>
          </p:grpSpPr>
          <p:sp>
            <p:nvSpPr>
              <p:cNvPr id="66"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67"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8"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57" name="直线箭头连接符 30"/>
            <p:cNvCxnSpPr/>
            <p:nvPr/>
          </p:nvCxnSpPr>
          <p:spPr>
            <a:xfrm flipV="1">
              <a:off x="5670500" y="2160260"/>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8" name="InSlideAnimateShapea060bb8a-58fb-47cb-8745-be0fdeff6acd"/>
          <p:cNvGrpSpPr/>
          <p:nvPr/>
        </p:nvGrpSpPr>
        <p:grpSpPr>
          <a:xfrm>
            <a:off x="7651527" y="1909121"/>
            <a:ext cx="699909" cy="502277"/>
            <a:chOff x="656664" y="2875208"/>
            <a:chExt cx="2193144" cy="502277"/>
          </a:xfrm>
        </p:grpSpPr>
        <p:sp>
          <p:nvSpPr>
            <p:cNvPr id="60"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61"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2"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88" name="InSlideAnimateShapeb613c621-f711-4670-9a97-c2123e893906"/>
          <p:cNvGrpSpPr/>
          <p:nvPr/>
        </p:nvGrpSpPr>
        <p:grpSpPr>
          <a:xfrm>
            <a:off x="6317454" y="1909127"/>
            <a:ext cx="1351662" cy="502277"/>
            <a:chOff x="6317454" y="1909127"/>
            <a:chExt cx="1351662" cy="502277"/>
          </a:xfrm>
        </p:grpSpPr>
        <p:grpSp>
          <p:nvGrpSpPr>
            <p:cNvPr id="56" name="组 19"/>
            <p:cNvGrpSpPr/>
            <p:nvPr/>
          </p:nvGrpSpPr>
          <p:grpSpPr>
            <a:xfrm>
              <a:off x="6317454" y="1909127"/>
              <a:ext cx="699909" cy="502277"/>
              <a:chOff x="656664" y="2875208"/>
              <a:chExt cx="2193144" cy="502277"/>
            </a:xfrm>
          </p:grpSpPr>
          <p:sp>
            <p:nvSpPr>
              <p:cNvPr id="6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6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6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59" name="直线箭头连接符 37"/>
            <p:cNvCxnSpPr/>
            <p:nvPr/>
          </p:nvCxnSpPr>
          <p:spPr>
            <a:xfrm flipV="1">
              <a:off x="7031291" y="2160256"/>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450697" y="3120878"/>
            <a:ext cx="1816138" cy="369332"/>
          </a:xfrm>
          <a:prstGeom prst="rect">
            <a:avLst/>
          </a:prstGeom>
          <a:noFill/>
        </p:spPr>
        <p:txBody>
          <a:bodyPr wrap="none" rtlCol="0">
            <a:spAutoFit/>
          </a:bodyPr>
          <a:lstStyle/>
          <a:p>
            <a:r>
              <a:rPr lang="en-US" b="1" dirty="0" smtClean="0">
                <a:solidFill>
                  <a:prstClr val="black"/>
                </a:solidFill>
              </a:rPr>
              <a:t>A new linked list:</a:t>
            </a:r>
            <a:endParaRPr lang="en-US" b="1" dirty="0">
              <a:solidFill>
                <a:prstClr val="black"/>
              </a:solidFill>
            </a:endParaRPr>
          </a:p>
        </p:txBody>
      </p:sp>
      <p:grpSp>
        <p:nvGrpSpPr>
          <p:cNvPr id="70" name="InSlideAnimateShape526ae44c-93d5-4837-8fec-a14512db9efd"/>
          <p:cNvGrpSpPr/>
          <p:nvPr/>
        </p:nvGrpSpPr>
        <p:grpSpPr>
          <a:xfrm>
            <a:off x="496462" y="3913034"/>
            <a:ext cx="1337734" cy="502277"/>
            <a:chOff x="495451" y="1944639"/>
            <a:chExt cx="1337734" cy="502277"/>
          </a:xfrm>
        </p:grpSpPr>
        <p:grpSp>
          <p:nvGrpSpPr>
            <p:cNvPr id="71" name="组 3"/>
            <p:cNvGrpSpPr/>
            <p:nvPr/>
          </p:nvGrpSpPr>
          <p:grpSpPr>
            <a:xfrm>
              <a:off x="495451" y="1944639"/>
              <a:ext cx="699909" cy="502277"/>
              <a:chOff x="656664" y="2875208"/>
              <a:chExt cx="2193144" cy="502277"/>
            </a:xfrm>
          </p:grpSpPr>
          <p:sp>
            <p:nvSpPr>
              <p:cNvPr id="7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7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72" name="直线箭头连接符 28"/>
            <p:cNvCxnSpPr>
              <a:stCxn id="74" idx="3"/>
            </p:cNvCxnSpPr>
            <p:nvPr/>
          </p:nvCxnSpPr>
          <p:spPr>
            <a:xfrm flipV="1">
              <a:off x="1195360" y="219577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6" name="InSlideAnimateShapeeee71d41-2f7c-46fe-b739-fe2eb049d5e0"/>
          <p:cNvGrpSpPr/>
          <p:nvPr/>
        </p:nvGrpSpPr>
        <p:grpSpPr>
          <a:xfrm>
            <a:off x="1855010" y="3913031"/>
            <a:ext cx="1346197" cy="502277"/>
            <a:chOff x="4962128" y="1909127"/>
            <a:chExt cx="1346197" cy="502277"/>
          </a:xfrm>
        </p:grpSpPr>
        <p:grpSp>
          <p:nvGrpSpPr>
            <p:cNvPr id="77" name="组 15"/>
            <p:cNvGrpSpPr/>
            <p:nvPr/>
          </p:nvGrpSpPr>
          <p:grpSpPr>
            <a:xfrm>
              <a:off x="4962128" y="1909127"/>
              <a:ext cx="699909" cy="502277"/>
              <a:chOff x="656664" y="2875208"/>
              <a:chExt cx="2193144" cy="502277"/>
            </a:xfrm>
          </p:grpSpPr>
          <p:sp>
            <p:nvSpPr>
              <p:cNvPr id="7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8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8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78" name="直线箭头连接符 30"/>
            <p:cNvCxnSpPr/>
            <p:nvPr/>
          </p:nvCxnSpPr>
          <p:spPr>
            <a:xfrm flipV="1">
              <a:off x="5670500" y="2160260"/>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82" name="InSlideAnimateShape316b30f0-9542-4e2c-be7a-c0fc97eea10d"/>
          <p:cNvGrpSpPr/>
          <p:nvPr/>
        </p:nvGrpSpPr>
        <p:grpSpPr>
          <a:xfrm>
            <a:off x="3209670" y="3913035"/>
            <a:ext cx="1303867" cy="502277"/>
            <a:chOff x="1833185" y="1944637"/>
            <a:chExt cx="1303867" cy="502277"/>
          </a:xfrm>
        </p:grpSpPr>
        <p:grpSp>
          <p:nvGrpSpPr>
            <p:cNvPr id="83" name="组 7"/>
            <p:cNvGrpSpPr/>
            <p:nvPr/>
          </p:nvGrpSpPr>
          <p:grpSpPr>
            <a:xfrm>
              <a:off x="1833185" y="1944637"/>
              <a:ext cx="699909" cy="502277"/>
              <a:chOff x="656664" y="2875208"/>
              <a:chExt cx="2193144" cy="502277"/>
            </a:xfrm>
          </p:grpSpPr>
          <p:sp>
            <p:nvSpPr>
              <p:cNvPr id="8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8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8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84" name="直线箭头连接符 32"/>
            <p:cNvCxnSpPr/>
            <p:nvPr/>
          </p:nvCxnSpPr>
          <p:spPr>
            <a:xfrm flipV="1">
              <a:off x="2499227" y="2200657"/>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89" name="InSlideAnimateShapefcfef8c7-c938-40c1-b26f-f72e29d5ac99"/>
          <p:cNvGrpSpPr/>
          <p:nvPr/>
        </p:nvGrpSpPr>
        <p:grpSpPr>
          <a:xfrm>
            <a:off x="4513537" y="3913025"/>
            <a:ext cx="1351662" cy="502277"/>
            <a:chOff x="6317454" y="1909127"/>
            <a:chExt cx="1351662" cy="502277"/>
          </a:xfrm>
        </p:grpSpPr>
        <p:grpSp>
          <p:nvGrpSpPr>
            <p:cNvPr id="90" name="组 19"/>
            <p:cNvGrpSpPr/>
            <p:nvPr/>
          </p:nvGrpSpPr>
          <p:grpSpPr>
            <a:xfrm>
              <a:off x="6317454" y="1909127"/>
              <a:ext cx="699909" cy="502277"/>
              <a:chOff x="656664" y="2875208"/>
              <a:chExt cx="2193144" cy="502277"/>
            </a:xfrm>
          </p:grpSpPr>
          <p:sp>
            <p:nvSpPr>
              <p:cNvPr id="92"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93"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94"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91" name="直线箭头连接符 37"/>
            <p:cNvCxnSpPr/>
            <p:nvPr/>
          </p:nvCxnSpPr>
          <p:spPr>
            <a:xfrm flipV="1">
              <a:off x="7031291" y="2160256"/>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95" name="InSlideAnimateShapec07b0b42-9948-411c-903f-ae8b1695d7aa"/>
          <p:cNvGrpSpPr/>
          <p:nvPr/>
        </p:nvGrpSpPr>
        <p:grpSpPr>
          <a:xfrm>
            <a:off x="5863212" y="3917918"/>
            <a:ext cx="699909" cy="502277"/>
            <a:chOff x="656664" y="2875208"/>
            <a:chExt cx="2193144" cy="502277"/>
          </a:xfrm>
        </p:grpSpPr>
        <p:sp>
          <p:nvSpPr>
            <p:cNvPr id="96"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97"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98"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03" name="InSlideAnimateShape0dfbb9d2-a672-49af-9c34-e0444b07acda"/>
          <p:cNvGrpSpPr/>
          <p:nvPr/>
        </p:nvGrpSpPr>
        <p:grpSpPr>
          <a:xfrm>
            <a:off x="7226642" y="3917916"/>
            <a:ext cx="699909" cy="502277"/>
            <a:chOff x="656664" y="2875208"/>
            <a:chExt cx="2193144" cy="502277"/>
          </a:xfrm>
        </p:grpSpPr>
        <p:sp>
          <p:nvSpPr>
            <p:cNvPr id="104"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105"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06"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108" name="Straight Arrow Connector 107"/>
          <p:cNvCxnSpPr/>
          <p:nvPr/>
        </p:nvCxnSpPr>
        <p:spPr>
          <a:xfrm>
            <a:off x="6558136" y="4164154"/>
            <a:ext cx="6567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594804" y="4935984"/>
            <a:ext cx="3158109" cy="923330"/>
          </a:xfrm>
          <a:prstGeom prst="rect">
            <a:avLst/>
          </a:prstGeom>
          <a:noFill/>
        </p:spPr>
        <p:txBody>
          <a:bodyPr wrap="none" rtlCol="0">
            <a:spAutoFit/>
          </a:bodyPr>
          <a:lstStyle/>
          <a:p>
            <a:r>
              <a:rPr lang="en-US" dirty="0" smtClean="0">
                <a:solidFill>
                  <a:prstClr val="black"/>
                </a:solidFill>
              </a:rPr>
              <a:t>Card card=subCardsList1.get(0);</a:t>
            </a:r>
          </a:p>
          <a:p>
            <a:r>
              <a:rPr lang="en-US" dirty="0" err="1" smtClean="0">
                <a:solidFill>
                  <a:prstClr val="black"/>
                </a:solidFill>
              </a:rPr>
              <a:t>tempList.add</a:t>
            </a:r>
            <a:r>
              <a:rPr lang="en-US" dirty="0" smtClean="0">
                <a:solidFill>
                  <a:prstClr val="black"/>
                </a:solidFill>
              </a:rPr>
              <a:t>(card);</a:t>
            </a:r>
          </a:p>
          <a:p>
            <a:r>
              <a:rPr lang="en-US" dirty="0" smtClean="0">
                <a:solidFill>
                  <a:prstClr val="black"/>
                </a:solidFill>
              </a:rPr>
              <a:t>subCardsList1.remove(0);</a:t>
            </a:r>
            <a:endParaRPr lang="en-US" dirty="0">
              <a:solidFill>
                <a:prstClr val="black"/>
              </a:solidFill>
            </a:endParaRPr>
          </a:p>
        </p:txBody>
      </p:sp>
      <p:sp>
        <p:nvSpPr>
          <p:cNvPr id="112" name="TextBox 111"/>
          <p:cNvSpPr txBox="1"/>
          <p:nvPr/>
        </p:nvSpPr>
        <p:spPr>
          <a:xfrm>
            <a:off x="5594424" y="5088384"/>
            <a:ext cx="1983363" cy="369332"/>
          </a:xfrm>
          <a:prstGeom prst="rect">
            <a:avLst/>
          </a:prstGeom>
          <a:noFill/>
        </p:spPr>
        <p:txBody>
          <a:bodyPr wrap="none" rtlCol="0">
            <a:spAutoFit/>
          </a:bodyPr>
          <a:lstStyle/>
          <a:p>
            <a:r>
              <a:rPr lang="en-US" dirty="0" err="1" smtClean="0">
                <a:solidFill>
                  <a:prstClr val="black"/>
                </a:solidFill>
              </a:rPr>
              <a:t>cardsList</a:t>
            </a:r>
            <a:r>
              <a:rPr lang="en-US" dirty="0" smtClean="0">
                <a:solidFill>
                  <a:prstClr val="black"/>
                </a:solidFill>
              </a:rPr>
              <a:t>=</a:t>
            </a:r>
            <a:r>
              <a:rPr lang="en-US" dirty="0" err="1" smtClean="0">
                <a:solidFill>
                  <a:prstClr val="black"/>
                </a:solidFill>
              </a:rPr>
              <a:t>tempList</a:t>
            </a:r>
            <a:r>
              <a:rPr lang="en-US" dirty="0" smtClean="0">
                <a:solidFill>
                  <a:prstClr val="black"/>
                </a:solidFill>
              </a:rPr>
              <a:t>;</a:t>
            </a:r>
            <a:endParaRPr lang="en-US" dirty="0">
              <a:solidFill>
                <a:prstClr val="black"/>
              </a:solidFill>
            </a:endParaRPr>
          </a:p>
        </p:txBody>
      </p:sp>
      <p:sp>
        <p:nvSpPr>
          <p:cNvPr id="113" name="TextBox 26"/>
          <p:cNvSpPr txBox="1"/>
          <p:nvPr/>
        </p:nvSpPr>
        <p:spPr>
          <a:xfrm>
            <a:off x="1196371" y="2702892"/>
            <a:ext cx="1472583" cy="369332"/>
          </a:xfrm>
          <a:prstGeom prst="rect">
            <a:avLst/>
          </a:prstGeom>
          <a:noFill/>
        </p:spPr>
        <p:txBody>
          <a:bodyPr wrap="none" rtlCol="0">
            <a:spAutoFit/>
          </a:bodyPr>
          <a:lstStyle/>
          <a:p>
            <a:r>
              <a:rPr lang="en-US" dirty="0" smtClean="0">
                <a:solidFill>
                  <a:prstClr val="black"/>
                </a:solidFill>
              </a:rPr>
              <a:t>subCardsList1</a:t>
            </a:r>
            <a:endParaRPr lang="en-US" dirty="0">
              <a:solidFill>
                <a:prstClr val="black"/>
              </a:solidFill>
            </a:endParaRPr>
          </a:p>
        </p:txBody>
      </p:sp>
      <p:sp>
        <p:nvSpPr>
          <p:cNvPr id="114" name="TextBox 26"/>
          <p:cNvSpPr txBox="1"/>
          <p:nvPr/>
        </p:nvSpPr>
        <p:spPr>
          <a:xfrm>
            <a:off x="5974849" y="2669754"/>
            <a:ext cx="1472583" cy="369332"/>
          </a:xfrm>
          <a:prstGeom prst="rect">
            <a:avLst/>
          </a:prstGeom>
          <a:noFill/>
        </p:spPr>
        <p:txBody>
          <a:bodyPr wrap="none" rtlCol="0">
            <a:spAutoFit/>
          </a:bodyPr>
          <a:lstStyle/>
          <a:p>
            <a:r>
              <a:rPr lang="en-US" dirty="0" smtClean="0">
                <a:solidFill>
                  <a:prstClr val="black"/>
                </a:solidFill>
              </a:rPr>
              <a:t>subCardsList2</a:t>
            </a:r>
            <a:endParaRPr lang="en-US" dirty="0">
              <a:solidFill>
                <a:prstClr val="black"/>
              </a:solidFill>
            </a:endParaRPr>
          </a:p>
        </p:txBody>
      </p:sp>
    </p:spTree>
    <p:extLst>
      <p:ext uri="{BB962C8B-B14F-4D97-AF65-F5344CB8AC3E}">
        <p14:creationId xmlns:p14="http://schemas.microsoft.com/office/powerpoint/2010/main" val="204664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0 0 C 5.528132E-05 0.1435109 5.528132E-05 0.1435109 0.0001105626 0.2870217 E" pathEditMode="relative" ptsTypes="">
                                      <p:cBhvr>
                                        <p:cTn id="10" dur="500" fill="hold"/>
                                        <p:tgtEl>
                                          <p:spTgt spid="27"/>
                                        </p:tgtEl>
                                        <p:attrNameLst>
                                          <p:attrName>ppt_x</p:attrName>
                                          <p:attrName>ppt_y</p:attrName>
                                        </p:attrNameLst>
                                      </p:cBhvr>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fill="hold" nodeType="clickEffect">
                                  <p:stCondLst>
                                    <p:cond delay="0"/>
                                  </p:stCondLst>
                                  <p:childTnLst>
                                    <p:animMotion origin="layout" path="M 0 0 C -0.1698993 0.1460997 -0.1698993 0.1460997 -0.3397986 0.2921995 E" pathEditMode="relative" ptsTypes="">
                                      <p:cBhvr>
                                        <p:cTn id="24" dur="500" fill="hold"/>
                                        <p:tgtEl>
                                          <p:spTgt spid="28"/>
                                        </p:tgtEl>
                                        <p:attrNameLst>
                                          <p:attrName>ppt_x</p:attrName>
                                          <p:attrName>ppt_y</p:attrName>
                                        </p:attrNameLst>
                                      </p:cBhvr>
                                    </p:animMotion>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childTnLst>
                                </p:cTn>
                              </p:par>
                              <p:par>
                                <p:cTn id="28" presetID="10" presetClass="exit" presetSubtype="0" fill="hold" nodeType="withEffect">
                                  <p:stCondLst>
                                    <p:cond delay="0"/>
                                  </p:stCondLst>
                                  <p:childTnLst>
                                    <p:animEffect transition="out" filter="fade">
                                      <p:cBhvr>
                                        <p:cTn id="29" dur="500"/>
                                        <p:tgtEl>
                                          <p:spTgt spid="28"/>
                                        </p:tgtEl>
                                      </p:cBhvr>
                                    </p:animEffect>
                                    <p:set>
                                      <p:cBhvr>
                                        <p:cTn id="30" dur="1" fill="hold">
                                          <p:stCondLst>
                                            <p:cond delay="499"/>
                                          </p:stCondLst>
                                        </p:cTn>
                                        <p:tgtEl>
                                          <p:spTgt spid="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fill="hold" nodeType="clickEffect">
                                  <p:stCondLst>
                                    <p:cond delay="0"/>
                                  </p:stCondLst>
                                  <p:childTnLst>
                                    <p:animMotion origin="layout" path="M 0 0 C 0.07526711 0.1435111 0.07526711 0.1435111 0.1505342 0.2870222 E" pathEditMode="relative" ptsTypes="">
                                      <p:cBhvr>
                                        <p:cTn id="34" dur="500" fill="hold"/>
                                        <p:tgtEl>
                                          <p:spTgt spid="30"/>
                                        </p:tgtEl>
                                        <p:attrNameLst>
                                          <p:attrName>ppt_x</p:attrName>
                                          <p:attrName>ppt_y</p:attrName>
                                        </p:attrNameLst>
                                      </p:cBhvr>
                                    </p:animMotion>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childTnLst>
                                </p:cTn>
                              </p:par>
                              <p:par>
                                <p:cTn id="38" presetID="10" presetClass="exit" presetSubtype="0" fill="hold" nodeType="withEffect">
                                  <p:stCondLst>
                                    <p:cond delay="0"/>
                                  </p:stCondLst>
                                  <p:childTnLst>
                                    <p:animEffect transition="out" filter="fad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fill="hold" nodeType="clickEffect">
                                  <p:stCondLst>
                                    <p:cond delay="0"/>
                                  </p:stCondLst>
                                  <p:childTnLst>
                                    <p:animMotion origin="layout" path="M 0 0 C -0.09863938 0.1460993 -0.09863938 0.1460993 -0.1972788 0.2921986 E" pathEditMode="relative" ptsTypes="">
                                      <p:cBhvr>
                                        <p:cTn id="44" dur="500" fill="hold"/>
                                        <p:tgtEl>
                                          <p:spTgt spid="88"/>
                                        </p:tgtEl>
                                        <p:attrNameLst>
                                          <p:attrName>ppt_x</p:attrName>
                                          <p:attrName>ppt_y</p:attrName>
                                        </p:attrNameLst>
                                      </p:cBhvr>
                                    </p:animMotion>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89"/>
                                        </p:tgtEl>
                                        <p:attrNameLst>
                                          <p:attrName>style.visibility</p:attrName>
                                        </p:attrNameLst>
                                      </p:cBhvr>
                                      <p:to>
                                        <p:strVal val="visible"/>
                                      </p:to>
                                    </p:set>
                                  </p:childTnLst>
                                </p:cTn>
                              </p:par>
                              <p:par>
                                <p:cTn id="48" presetID="10" presetClass="exit" presetSubtype="0" fill="hold" nodeType="withEffect">
                                  <p:stCondLst>
                                    <p:cond delay="0"/>
                                  </p:stCondLst>
                                  <p:childTnLst>
                                    <p:animEffect transition="out" filter="fade">
                                      <p:cBhvr>
                                        <p:cTn id="49" dur="500"/>
                                        <p:tgtEl>
                                          <p:spTgt spid="88"/>
                                        </p:tgtEl>
                                      </p:cBhvr>
                                    </p:animEffect>
                                    <p:set>
                                      <p:cBhvr>
                                        <p:cTn id="50" dur="1" fill="hold">
                                          <p:stCondLst>
                                            <p:cond delay="499"/>
                                          </p:stCondLst>
                                        </p:cTn>
                                        <p:tgtEl>
                                          <p:spTgt spid="8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fill="hold" nodeType="clickEffect">
                                  <p:stCondLst>
                                    <p:cond delay="0"/>
                                  </p:stCondLst>
                                  <p:childTnLst>
                                    <p:animMotion origin="layout" path="M 0 0 C 0.1490682 0.1438669 0.1490682 0.1438669 0.2981365 0.2877339 E" pathEditMode="relative" ptsTypes="">
                                      <p:cBhvr>
                                        <p:cTn id="54" dur="500" fill="hold"/>
                                        <p:tgtEl>
                                          <p:spTgt spid="42"/>
                                        </p:tgtEl>
                                        <p:attrNameLst>
                                          <p:attrName>ppt_x</p:attrName>
                                          <p:attrName>ppt_y</p:attrName>
                                        </p:attrNameLst>
                                      </p:cBhvr>
                                    </p:animMotion>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95"/>
                                        </p:tgtEl>
                                        <p:attrNameLst>
                                          <p:attrName>style.visibility</p:attrName>
                                        </p:attrNameLst>
                                      </p:cBhvr>
                                      <p:to>
                                        <p:strVal val="visible"/>
                                      </p:to>
                                    </p:set>
                                  </p:childTnLst>
                                </p:cTn>
                              </p:par>
                              <p:par>
                                <p:cTn id="58" presetID="10" presetClass="exit" presetSubtype="0" fill="hold"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0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fill="hold" nodeType="clickEffect">
                                  <p:stCondLst>
                                    <p:cond delay="0"/>
                                  </p:stCondLst>
                                  <p:childTnLst>
                                    <p:animMotion origin="layout" path="M 0 0 C -0.02323299 0.1464563 -0.02323299 0.1464563 -0.04646598 0.2929126 E" pathEditMode="relative" ptsTypes="">
                                      <p:cBhvr>
                                        <p:cTn id="66" dur="500" fill="hold"/>
                                        <p:tgtEl>
                                          <p:spTgt spid="58"/>
                                        </p:tgtEl>
                                        <p:attrNameLst>
                                          <p:attrName>ppt_x</p:attrName>
                                          <p:attrName>ppt_y</p:attrName>
                                        </p:attrNameLst>
                                      </p:cBhvr>
                                    </p:animMotion>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103"/>
                                        </p:tgtEl>
                                        <p:attrNameLst>
                                          <p:attrName>style.visibility</p:attrName>
                                        </p:attrNameLst>
                                      </p:cBhvr>
                                      <p:to>
                                        <p:strVal val="visible"/>
                                      </p:to>
                                    </p:set>
                                  </p:childTnLst>
                                </p:cTn>
                              </p:par>
                              <p:par>
                                <p:cTn id="70" presetID="10" presetClass="exit" presetSubtype="0" fill="hold" nodeType="withEffect">
                                  <p:stCondLst>
                                    <p:cond delay="0"/>
                                  </p:stCondLst>
                                  <p:childTnLst>
                                    <p:animEffect transition="out" filter="fade">
                                      <p:cBhvr>
                                        <p:cTn id="71" dur="500"/>
                                        <p:tgtEl>
                                          <p:spTgt spid="58"/>
                                        </p:tgtEl>
                                      </p:cBhvr>
                                    </p:animEffect>
                                    <p:set>
                                      <p:cBhvr>
                                        <p:cTn id="72" dur="1" fill="hold">
                                          <p:stCondLst>
                                            <p:cond delay="499"/>
                                          </p:stCondLst>
                                        </p:cTn>
                                        <p:tgtEl>
                                          <p:spTgt spid="5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1" grpId="0"/>
      <p:bldP spid="1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82</a:t>
            </a:fld>
            <a:endParaRPr lang="en-US"/>
          </a:p>
        </p:txBody>
      </p:sp>
      <p:sp>
        <p:nvSpPr>
          <p:cNvPr id="3" name="文本框 2"/>
          <p:cNvSpPr txBox="1"/>
          <p:nvPr/>
        </p:nvSpPr>
        <p:spPr>
          <a:xfrm>
            <a:off x="450697" y="1004711"/>
            <a:ext cx="7958666" cy="954107"/>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Query print: </a:t>
            </a:r>
          </a:p>
          <a:p>
            <a:pPr>
              <a:buClr>
                <a:srgbClr val="0070C0"/>
              </a:buClr>
            </a:pPr>
            <a:r>
              <a:rPr kumimoji="1" lang="en-US" altLang="zh-CN" sz="2800" b="1" dirty="0">
                <a:solidFill>
                  <a:prstClr val="black"/>
                </a:solidFill>
              </a:rPr>
              <a:t> </a:t>
            </a:r>
            <a:r>
              <a:rPr kumimoji="1" lang="en-US" altLang="zh-CN" sz="2800" b="1" dirty="0" smtClean="0">
                <a:solidFill>
                  <a:prstClr val="black"/>
                </a:solidFill>
              </a:rPr>
              <a:t>     </a:t>
            </a:r>
            <a:r>
              <a:rPr kumimoji="1" lang="en-US" altLang="zh-CN" sz="2800" dirty="0" smtClean="0">
                <a:solidFill>
                  <a:prstClr val="black"/>
                </a:solidFill>
              </a:rPr>
              <a:t>iterate through the whole linked list </a:t>
            </a:r>
          </a:p>
        </p:txBody>
      </p:sp>
      <p:grpSp>
        <p:nvGrpSpPr>
          <p:cNvPr id="25" name="组 24"/>
          <p:cNvGrpSpPr/>
          <p:nvPr/>
        </p:nvGrpSpPr>
        <p:grpSpPr>
          <a:xfrm>
            <a:off x="838060" y="2270959"/>
            <a:ext cx="7341080" cy="502285"/>
            <a:chOff x="857956" y="2751019"/>
            <a:chExt cx="7341080" cy="502285"/>
          </a:xfrm>
        </p:grpSpPr>
        <p:grpSp>
          <p:nvGrpSpPr>
            <p:cNvPr id="4" name="组 3"/>
            <p:cNvGrpSpPr/>
            <p:nvPr/>
          </p:nvGrpSpPr>
          <p:grpSpPr>
            <a:xfrm>
              <a:off x="857956" y="2751027"/>
              <a:ext cx="699909" cy="502277"/>
              <a:chOff x="656664" y="2875208"/>
              <a:chExt cx="2193144" cy="502277"/>
            </a:xfrm>
          </p:grpSpPr>
          <p:sp>
            <p:nvSpPr>
              <p:cNvPr id="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1</a:t>
                </a:r>
                <a:endParaRPr lang="en-US" sz="2000" dirty="0">
                  <a:solidFill>
                    <a:srgbClr val="FFCA08"/>
                  </a:solidFill>
                  <a:latin typeface="Consolas" charset="0"/>
                  <a:ea typeface="Consolas" charset="0"/>
                  <a:cs typeface="Consolas" charset="0"/>
                </a:endParaRPr>
              </a:p>
            </p:txBody>
          </p:sp>
          <p:sp>
            <p:nvSpPr>
              <p:cNvPr id="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8" name="组 7"/>
            <p:cNvGrpSpPr/>
            <p:nvPr/>
          </p:nvGrpSpPr>
          <p:grpSpPr>
            <a:xfrm>
              <a:off x="2195690" y="2751025"/>
              <a:ext cx="699909" cy="502277"/>
              <a:chOff x="656664" y="2875208"/>
              <a:chExt cx="2193144" cy="502277"/>
            </a:xfrm>
          </p:grpSpPr>
          <p:sp>
            <p:nvSpPr>
              <p:cNvPr id="9"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2</a:t>
                </a:r>
              </a:p>
            </p:txBody>
          </p:sp>
          <p:sp>
            <p:nvSpPr>
              <p:cNvPr id="10"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1"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2" name="组 11"/>
            <p:cNvGrpSpPr/>
            <p:nvPr/>
          </p:nvGrpSpPr>
          <p:grpSpPr>
            <a:xfrm>
              <a:off x="3499557" y="2751027"/>
              <a:ext cx="699909" cy="502277"/>
              <a:chOff x="656664" y="2875208"/>
              <a:chExt cx="2193144" cy="502277"/>
            </a:xfrm>
          </p:grpSpPr>
          <p:sp>
            <p:nvSpPr>
              <p:cNvPr id="13"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3</a:t>
                </a:r>
              </a:p>
            </p:txBody>
          </p:sp>
          <p:sp>
            <p:nvSpPr>
              <p:cNvPr id="14"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5"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16" name="组 15"/>
            <p:cNvGrpSpPr/>
            <p:nvPr/>
          </p:nvGrpSpPr>
          <p:grpSpPr>
            <a:xfrm>
              <a:off x="4809728" y="2751025"/>
              <a:ext cx="699909" cy="502277"/>
              <a:chOff x="656664" y="2875208"/>
              <a:chExt cx="2193144" cy="502277"/>
            </a:xfrm>
          </p:grpSpPr>
          <p:sp>
            <p:nvSpPr>
              <p:cNvPr id="17"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4</a:t>
                </a:r>
              </a:p>
            </p:txBody>
          </p:sp>
          <p:sp>
            <p:nvSpPr>
              <p:cNvPr id="18"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19"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grpSp>
          <p:nvGrpSpPr>
            <p:cNvPr id="20" name="组 19"/>
            <p:cNvGrpSpPr/>
            <p:nvPr/>
          </p:nvGrpSpPr>
          <p:grpSpPr>
            <a:xfrm>
              <a:off x="6165054" y="2751025"/>
              <a:ext cx="699909" cy="502277"/>
              <a:chOff x="656664" y="2875208"/>
              <a:chExt cx="2193144" cy="502277"/>
            </a:xfrm>
          </p:grpSpPr>
          <p:sp>
            <p:nvSpPr>
              <p:cNvPr id="21"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rgbClr val="FFCA08"/>
                    </a:solidFill>
                    <a:latin typeface="Consolas" charset="0"/>
                    <a:ea typeface="Consolas" charset="0"/>
                    <a:cs typeface="Consolas" charset="0"/>
                  </a:rPr>
                  <a:t>5</a:t>
                </a:r>
              </a:p>
            </p:txBody>
          </p:sp>
          <p:sp>
            <p:nvSpPr>
              <p:cNvPr id="22"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23"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29" name="直线箭头连接符 28"/>
            <p:cNvCxnSpPr>
              <a:stCxn id="6" idx="3"/>
              <a:endCxn id="9" idx="1"/>
            </p:cNvCxnSpPr>
            <p:nvPr/>
          </p:nvCxnSpPr>
          <p:spPr>
            <a:xfrm flipV="1">
              <a:off x="1557865" y="3002163"/>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flipV="1">
              <a:off x="5518100" y="3002158"/>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flipV="1">
              <a:off x="4180042" y="3002160"/>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2861732" y="3007045"/>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4" name="组 33"/>
            <p:cNvGrpSpPr/>
            <p:nvPr/>
          </p:nvGrpSpPr>
          <p:grpSpPr>
            <a:xfrm>
              <a:off x="7499127" y="2751019"/>
              <a:ext cx="699909" cy="502277"/>
              <a:chOff x="656664" y="2875208"/>
              <a:chExt cx="2193144" cy="502277"/>
            </a:xfrm>
          </p:grpSpPr>
          <p:sp>
            <p:nvSpPr>
              <p:cNvPr id="35" name="Rounded Rectangle 21"/>
              <p:cNvSpPr/>
              <p:nvPr/>
            </p:nvSpPr>
            <p:spPr>
              <a:xfrm>
                <a:off x="656664" y="2875208"/>
                <a:ext cx="1273439" cy="50227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rgbClr val="FFCA08"/>
                    </a:solidFill>
                    <a:latin typeface="Consolas" charset="0"/>
                    <a:ea typeface="Consolas" charset="0"/>
                    <a:cs typeface="Consolas" charset="0"/>
                  </a:rPr>
                  <a:t>6</a:t>
                </a:r>
                <a:endParaRPr lang="en-US" sz="2000" dirty="0">
                  <a:solidFill>
                    <a:srgbClr val="FFCA08"/>
                  </a:solidFill>
                  <a:latin typeface="Consolas" charset="0"/>
                  <a:ea typeface="Consolas" charset="0"/>
                  <a:cs typeface="Consolas" charset="0"/>
                </a:endParaRPr>
              </a:p>
            </p:txBody>
          </p:sp>
          <p:sp>
            <p:nvSpPr>
              <p:cNvPr id="36" name="Rounded Rectangle 10"/>
              <p:cNvSpPr/>
              <p:nvPr/>
            </p:nvSpPr>
            <p:spPr>
              <a:xfrm>
                <a:off x="1682487" y="2875208"/>
                <a:ext cx="1167321" cy="5022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prstClr val="white"/>
                  </a:solidFill>
                  <a:latin typeface="Consolas" charset="0"/>
                  <a:ea typeface="Consolas" charset="0"/>
                  <a:cs typeface="Consolas" charset="0"/>
                </a:endParaRPr>
              </a:p>
            </p:txBody>
          </p:sp>
          <p:sp>
            <p:nvSpPr>
              <p:cNvPr id="37" name="Rounded Rectangle 21"/>
              <p:cNvSpPr/>
              <p:nvPr/>
            </p:nvSpPr>
            <p:spPr>
              <a:xfrm>
                <a:off x="2213093" y="2875209"/>
                <a:ext cx="621095" cy="5022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Consolas" charset="0"/>
                  <a:ea typeface="Consolas" charset="0"/>
                  <a:cs typeface="Consolas" charset="0"/>
                </a:endParaRPr>
              </a:p>
            </p:txBody>
          </p:sp>
        </p:grpSp>
        <p:cxnSp>
          <p:nvCxnSpPr>
            <p:cNvPr id="38" name="直线箭头连接符 37"/>
            <p:cNvCxnSpPr/>
            <p:nvPr/>
          </p:nvCxnSpPr>
          <p:spPr>
            <a:xfrm flipV="1">
              <a:off x="6878891" y="3002154"/>
              <a:ext cx="637825"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38060" y="3277681"/>
            <a:ext cx="7571303" cy="2677656"/>
          </a:xfrm>
          <a:prstGeom prst="rect">
            <a:avLst/>
          </a:prstGeom>
          <a:noFill/>
        </p:spPr>
        <p:txBody>
          <a:bodyPr wrap="none" rtlCol="0">
            <a:spAutoFit/>
          </a:bodyPr>
          <a:lstStyle/>
          <a:p>
            <a:r>
              <a:rPr kumimoji="1" lang="en-US" altLang="zh-CN" sz="2400" dirty="0">
                <a:solidFill>
                  <a:prstClr val="black"/>
                </a:solidFill>
              </a:rPr>
              <a:t>for (</a:t>
            </a:r>
            <a:r>
              <a:rPr kumimoji="1" lang="en-US" altLang="zh-CN" sz="2400" dirty="0" err="1">
                <a:solidFill>
                  <a:prstClr val="black"/>
                </a:solidFill>
              </a:rPr>
              <a:t>int</a:t>
            </a:r>
            <a:r>
              <a:rPr kumimoji="1" lang="en-US" altLang="zh-CN" sz="2400" dirty="0">
                <a:solidFill>
                  <a:prstClr val="black"/>
                </a:solidFill>
              </a:rPr>
              <a:t> </a:t>
            </a:r>
            <a:r>
              <a:rPr kumimoji="1" lang="en-US" altLang="zh-CN" sz="2400" dirty="0" err="1">
                <a:solidFill>
                  <a:prstClr val="black"/>
                </a:solidFill>
              </a:rPr>
              <a:t>i</a:t>
            </a:r>
            <a:r>
              <a:rPr kumimoji="1" lang="en-US" altLang="zh-CN" sz="2400" dirty="0">
                <a:solidFill>
                  <a:prstClr val="black"/>
                </a:solidFill>
              </a:rPr>
              <a:t> = 0; </a:t>
            </a:r>
            <a:r>
              <a:rPr kumimoji="1" lang="en-US" altLang="zh-CN" sz="2400" dirty="0" err="1">
                <a:solidFill>
                  <a:prstClr val="black"/>
                </a:solidFill>
              </a:rPr>
              <a:t>i</a:t>
            </a:r>
            <a:r>
              <a:rPr kumimoji="1" lang="en-US" altLang="zh-CN" sz="2400" dirty="0">
                <a:solidFill>
                  <a:prstClr val="black"/>
                </a:solidFill>
              </a:rPr>
              <a:t> &lt; </a:t>
            </a:r>
            <a:r>
              <a:rPr kumimoji="1" lang="en-US" altLang="zh-CN" sz="2400" dirty="0" err="1" smtClean="0">
                <a:solidFill>
                  <a:prstClr val="black"/>
                </a:solidFill>
              </a:rPr>
              <a:t>cardsList.size</a:t>
            </a:r>
            <a:r>
              <a:rPr kumimoji="1" lang="en-US" altLang="zh-CN" sz="2400" dirty="0" smtClean="0">
                <a:solidFill>
                  <a:prstClr val="black"/>
                </a:solidFill>
              </a:rPr>
              <a:t>(); </a:t>
            </a:r>
            <a:r>
              <a:rPr kumimoji="1" lang="en-US" altLang="zh-CN" sz="2400" dirty="0" err="1">
                <a:solidFill>
                  <a:prstClr val="black"/>
                </a:solidFill>
              </a:rPr>
              <a:t>i</a:t>
            </a:r>
            <a:r>
              <a:rPr kumimoji="1" lang="en-US" altLang="zh-CN" sz="2400" dirty="0" smtClean="0">
                <a:solidFill>
                  <a:prstClr val="black"/>
                </a:solidFill>
              </a:rPr>
              <a:t>++){ </a:t>
            </a:r>
            <a:r>
              <a:rPr kumimoji="1" lang="en-US" altLang="zh-CN" sz="2400" dirty="0">
                <a:solidFill>
                  <a:prstClr val="black"/>
                </a:solidFill>
              </a:rPr>
              <a:t>	</a:t>
            </a:r>
          </a:p>
          <a:p>
            <a:r>
              <a:rPr kumimoji="1" lang="en-US" altLang="zh-CN" sz="2400" dirty="0">
                <a:solidFill>
                  <a:prstClr val="black"/>
                </a:solidFill>
              </a:rPr>
              <a:t>	</a:t>
            </a:r>
            <a:r>
              <a:rPr kumimoji="1" lang="en-US" altLang="zh-CN" sz="2400" dirty="0" smtClean="0">
                <a:solidFill>
                  <a:prstClr val="black"/>
                </a:solidFill>
              </a:rPr>
              <a:t>Card card </a:t>
            </a:r>
            <a:r>
              <a:rPr kumimoji="1" lang="en-US" altLang="zh-CN" sz="2400" dirty="0">
                <a:solidFill>
                  <a:prstClr val="black"/>
                </a:solidFill>
              </a:rPr>
              <a:t>= </a:t>
            </a:r>
            <a:r>
              <a:rPr kumimoji="1" lang="en-US" altLang="zh-CN" sz="2400" dirty="0" err="1" smtClean="0">
                <a:solidFill>
                  <a:prstClr val="black"/>
                </a:solidFill>
              </a:rPr>
              <a:t>cardsList.get</a:t>
            </a:r>
            <a:r>
              <a:rPr kumimoji="1" lang="en-US" altLang="zh-CN" sz="2400" dirty="0" smtClean="0">
                <a:solidFill>
                  <a:prstClr val="black"/>
                </a:solidFill>
              </a:rPr>
              <a:t>(</a:t>
            </a:r>
            <a:r>
              <a:rPr kumimoji="1" lang="en-US" altLang="zh-CN" sz="2400" dirty="0" err="1" smtClean="0">
                <a:solidFill>
                  <a:prstClr val="black"/>
                </a:solidFill>
              </a:rPr>
              <a:t>i</a:t>
            </a:r>
            <a:r>
              <a:rPr kumimoji="1" lang="en-US" altLang="zh-CN" sz="2400" dirty="0">
                <a:solidFill>
                  <a:prstClr val="black"/>
                </a:solidFill>
              </a:rPr>
              <a:t>);				</a:t>
            </a:r>
            <a:endParaRPr kumimoji="1" lang="en-US" altLang="zh-CN" sz="2400" dirty="0" smtClean="0">
              <a:solidFill>
                <a:prstClr val="black"/>
              </a:solidFill>
            </a:endParaRPr>
          </a:p>
          <a:p>
            <a:r>
              <a:rPr kumimoji="1" lang="en-US" altLang="zh-CN" sz="2400" dirty="0">
                <a:solidFill>
                  <a:prstClr val="black"/>
                </a:solidFill>
              </a:rPr>
              <a:t>	</a:t>
            </a:r>
            <a:r>
              <a:rPr kumimoji="1" lang="en-US" altLang="zh-CN" sz="2400" dirty="0" err="1" smtClean="0">
                <a:solidFill>
                  <a:prstClr val="black"/>
                </a:solidFill>
              </a:rPr>
              <a:t>System.out.print</a:t>
            </a:r>
            <a:r>
              <a:rPr kumimoji="1" lang="en-US" altLang="zh-CN" sz="2400" dirty="0" smtClean="0">
                <a:solidFill>
                  <a:prstClr val="black"/>
                </a:solidFill>
              </a:rPr>
              <a:t>(</a:t>
            </a:r>
            <a:r>
              <a:rPr kumimoji="1" lang="en-US" altLang="zh-CN" sz="2400" dirty="0" err="1" smtClean="0">
                <a:solidFill>
                  <a:prstClr val="black"/>
                </a:solidFill>
              </a:rPr>
              <a:t>card.getName</a:t>
            </a:r>
            <a:r>
              <a:rPr kumimoji="1" lang="en-US" altLang="zh-CN" sz="2400" dirty="0" smtClean="0">
                <a:solidFill>
                  <a:prstClr val="black"/>
                </a:solidFill>
              </a:rPr>
              <a:t>());</a:t>
            </a:r>
            <a:r>
              <a:rPr kumimoji="1" lang="en-US" altLang="zh-CN" sz="2400" dirty="0">
                <a:solidFill>
                  <a:prstClr val="black"/>
                </a:solidFill>
              </a:rPr>
              <a:t>	</a:t>
            </a:r>
            <a:endParaRPr kumimoji="1" lang="en-US" altLang="zh-CN" sz="2400" dirty="0" smtClean="0">
              <a:solidFill>
                <a:prstClr val="black"/>
              </a:solidFill>
            </a:endParaRPr>
          </a:p>
          <a:p>
            <a:r>
              <a:rPr kumimoji="1" lang="en-US" altLang="zh-CN" sz="2400" dirty="0" smtClean="0">
                <a:solidFill>
                  <a:prstClr val="black"/>
                </a:solidFill>
              </a:rPr>
              <a:t>              If(</a:t>
            </a:r>
            <a:r>
              <a:rPr kumimoji="1" lang="en-US" altLang="zh-CN" sz="2400" dirty="0" err="1" smtClean="0">
                <a:solidFill>
                  <a:prstClr val="black"/>
                </a:solidFill>
              </a:rPr>
              <a:t>i</a:t>
            </a:r>
            <a:r>
              <a:rPr kumimoji="1" lang="en-US" altLang="zh-CN" sz="2400" dirty="0" smtClean="0">
                <a:solidFill>
                  <a:prstClr val="black"/>
                </a:solidFill>
              </a:rPr>
              <a:t>&lt;</a:t>
            </a:r>
            <a:r>
              <a:rPr kumimoji="1" lang="en-US" altLang="zh-CN" sz="2400" dirty="0" err="1" smtClean="0">
                <a:solidFill>
                  <a:prstClr val="black"/>
                </a:solidFill>
              </a:rPr>
              <a:t>cardsList.size</a:t>
            </a:r>
            <a:r>
              <a:rPr kumimoji="1" lang="en-US" altLang="zh-CN" sz="2400" dirty="0" smtClean="0">
                <a:solidFill>
                  <a:prstClr val="black"/>
                </a:solidFill>
              </a:rPr>
              <a:t>()-1)</a:t>
            </a:r>
            <a:r>
              <a:rPr kumimoji="1" lang="en-US" altLang="zh-CN" sz="2400" dirty="0">
                <a:solidFill>
                  <a:prstClr val="black"/>
                </a:solidFill>
              </a:rPr>
              <a:t>	</a:t>
            </a:r>
            <a:r>
              <a:rPr kumimoji="1" lang="en-US" altLang="zh-CN" sz="2400" dirty="0" smtClean="0">
                <a:solidFill>
                  <a:prstClr val="black"/>
                </a:solidFill>
              </a:rPr>
              <a:t>{</a:t>
            </a:r>
          </a:p>
          <a:p>
            <a:r>
              <a:rPr kumimoji="1" lang="en-US" altLang="zh-CN" sz="2400" dirty="0" smtClean="0">
                <a:solidFill>
                  <a:prstClr val="black"/>
                </a:solidFill>
              </a:rPr>
              <a:t>		</a:t>
            </a:r>
            <a:r>
              <a:rPr kumimoji="1" lang="en-US" altLang="zh-CN" sz="2400" dirty="0" err="1" smtClean="0">
                <a:solidFill>
                  <a:prstClr val="black"/>
                </a:solidFill>
              </a:rPr>
              <a:t>System.out.print</a:t>
            </a:r>
            <a:r>
              <a:rPr kumimoji="1" lang="en-US" altLang="zh-CN" sz="2400" dirty="0" smtClean="0">
                <a:solidFill>
                  <a:prstClr val="black"/>
                </a:solidFill>
              </a:rPr>
              <a:t>(“ ”);</a:t>
            </a:r>
          </a:p>
          <a:p>
            <a:r>
              <a:rPr kumimoji="1" lang="en-US" altLang="zh-CN" sz="2400" dirty="0" smtClean="0">
                <a:solidFill>
                  <a:prstClr val="black"/>
                </a:solidFill>
              </a:rPr>
              <a:t>	}</a:t>
            </a:r>
          </a:p>
          <a:p>
            <a:r>
              <a:rPr kumimoji="1" lang="en-US" altLang="zh-CN" sz="2400" dirty="0" smtClean="0">
                <a:solidFill>
                  <a:prstClr val="black"/>
                </a:solidFill>
              </a:rPr>
              <a:t>}</a:t>
            </a:r>
            <a:endParaRPr kumimoji="1" lang="zh-CN" altLang="en-US" sz="2400" dirty="0">
              <a:solidFill>
                <a:prstClr val="black"/>
              </a:solidFill>
            </a:endParaRPr>
          </a:p>
        </p:txBody>
      </p:sp>
    </p:spTree>
    <p:extLst>
      <p:ext uri="{BB962C8B-B14F-4D97-AF65-F5344CB8AC3E}">
        <p14:creationId xmlns:p14="http://schemas.microsoft.com/office/powerpoint/2010/main" val="17261680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 Placeholder 3"/>
          <p:cNvSpPr>
            <a:spLocks noGrp="1"/>
          </p:cNvSpPr>
          <p:nvPr>
            <p:ph type="body" sz="half" idx="2"/>
          </p:nvPr>
        </p:nvSpPr>
        <p:spPr/>
        <p:txBody>
          <a:bodyPr>
            <a:normAutofit/>
          </a:bodyPr>
          <a:lstStyle/>
          <a:p>
            <a:r>
              <a:rPr lang="en-US" sz="3600" dirty="0" smtClean="0"/>
              <a:t>Iterator</a:t>
            </a:r>
            <a:endParaRPr lang="en-US" sz="3600" dirty="0"/>
          </a:p>
        </p:txBody>
      </p:sp>
      <p:sp>
        <p:nvSpPr>
          <p:cNvPr id="7" name="Slide Number Placeholder 6"/>
          <p:cNvSpPr>
            <a:spLocks noGrp="1"/>
          </p:cNvSpPr>
          <p:nvPr>
            <p:ph type="sldNum" sz="quarter" idx="12"/>
          </p:nvPr>
        </p:nvSpPr>
        <p:spPr/>
        <p:txBody>
          <a:bodyPr/>
          <a:lstStyle/>
          <a:p>
            <a:fld id="{835E20A1-CA8B-C44B-AF3A-EA9FF10691F4}" type="slidenum">
              <a:rPr lang="en-US" smtClean="0"/>
              <a:pPr/>
              <a:t>83</a:t>
            </a:fld>
            <a:endParaRPr lang="en-US"/>
          </a:p>
        </p:txBody>
      </p:sp>
      <p:pic>
        <p:nvPicPr>
          <p:cNvPr id="6" name="Picture 5"/>
          <p:cNvPicPr>
            <a:picLocks noChangeAspect="1"/>
          </p:cNvPicPr>
          <p:nvPr/>
        </p:nvPicPr>
        <p:blipFill>
          <a:blip r:embed="rId2"/>
          <a:stretch>
            <a:fillRect/>
          </a:stretch>
        </p:blipFill>
        <p:spPr>
          <a:xfrm>
            <a:off x="0" y="-1"/>
            <a:ext cx="5608320" cy="4951279"/>
          </a:xfrm>
          <a:prstGeom prst="rect">
            <a:avLst/>
          </a:prstGeom>
        </p:spPr>
      </p:pic>
      <p:pic>
        <p:nvPicPr>
          <p:cNvPr id="8" name="Picture 7"/>
          <p:cNvPicPr>
            <a:picLocks noChangeAspect="1"/>
          </p:cNvPicPr>
          <p:nvPr/>
        </p:nvPicPr>
        <p:blipFill>
          <a:blip r:embed="rId3"/>
          <a:stretch>
            <a:fillRect/>
          </a:stretch>
        </p:blipFill>
        <p:spPr>
          <a:xfrm>
            <a:off x="5863244" y="1037590"/>
            <a:ext cx="3124200" cy="3136900"/>
          </a:xfrm>
          <a:prstGeom prst="rect">
            <a:avLst/>
          </a:prstGeom>
        </p:spPr>
      </p:pic>
    </p:spTree>
    <p:extLst>
      <p:ext uri="{BB962C8B-B14F-4D97-AF65-F5344CB8AC3E}">
        <p14:creationId xmlns:p14="http://schemas.microsoft.com/office/powerpoint/2010/main" val="101368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84</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Java (List)Iterator Interface</a:t>
            </a:r>
            <a:endParaRPr kumimoji="1" lang="en-US" altLang="zh-CN" sz="2800" b="1" dirty="0" smtClean="0">
              <a:solidFill>
                <a:prstClr val="black"/>
              </a:solidFill>
            </a:endParaRPr>
          </a:p>
        </p:txBody>
      </p:sp>
      <p:sp>
        <p:nvSpPr>
          <p:cNvPr id="26" name="Rectangle 25"/>
          <p:cNvSpPr/>
          <p:nvPr/>
        </p:nvSpPr>
        <p:spPr>
          <a:xfrm>
            <a:off x="1097280" y="1078915"/>
            <a:ext cx="7665720" cy="369332"/>
          </a:xfrm>
          <a:prstGeom prst="rect">
            <a:avLst/>
          </a:prstGeom>
        </p:spPr>
        <p:txBody>
          <a:bodyPr wrap="square">
            <a:spAutoFit/>
          </a:bodyPr>
          <a:lstStyle/>
          <a:p>
            <a:r>
              <a:rPr lang="en-US" dirty="0"/>
              <a:t>https://</a:t>
            </a:r>
            <a:r>
              <a:rPr lang="en-US" dirty="0" err="1"/>
              <a:t>docs.oracle.com</a:t>
            </a:r>
            <a:r>
              <a:rPr lang="en-US" dirty="0"/>
              <a:t>/</a:t>
            </a:r>
            <a:r>
              <a:rPr lang="en-US" dirty="0" err="1"/>
              <a:t>javase</a:t>
            </a:r>
            <a:r>
              <a:rPr lang="en-US" dirty="0"/>
              <a:t>/7/docs/</a:t>
            </a:r>
            <a:r>
              <a:rPr lang="en-US" dirty="0" err="1"/>
              <a:t>api</a:t>
            </a:r>
            <a:r>
              <a:rPr lang="en-US" dirty="0"/>
              <a:t>/java/</a:t>
            </a:r>
            <a:r>
              <a:rPr lang="en-US" dirty="0" err="1"/>
              <a:t>util</a:t>
            </a:r>
            <a:r>
              <a:rPr lang="en-US" dirty="0"/>
              <a:t>/</a:t>
            </a:r>
            <a:r>
              <a:rPr lang="en-US" dirty="0" err="1"/>
              <a:t>ListIterator.html</a:t>
            </a:r>
            <a:endParaRPr lang="en-US" dirty="0"/>
          </a:p>
        </p:txBody>
      </p:sp>
      <p:sp>
        <p:nvSpPr>
          <p:cNvPr id="27" name="Rounded Rectangle 26"/>
          <p:cNvSpPr/>
          <p:nvPr/>
        </p:nvSpPr>
        <p:spPr>
          <a:xfrm>
            <a:off x="1386840" y="1829006"/>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add</a:t>
            </a:r>
            <a:endParaRPr lang="en-US" dirty="0"/>
          </a:p>
        </p:txBody>
      </p:sp>
      <p:sp>
        <p:nvSpPr>
          <p:cNvPr id="39" name="Rounded Rectangle 38"/>
          <p:cNvSpPr/>
          <p:nvPr/>
        </p:nvSpPr>
        <p:spPr>
          <a:xfrm>
            <a:off x="1386840" y="2686582"/>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hasNext</a:t>
            </a:r>
            <a:endParaRPr lang="en-US" dirty="0"/>
          </a:p>
        </p:txBody>
      </p:sp>
      <p:sp>
        <p:nvSpPr>
          <p:cNvPr id="40" name="Rounded Rectangle 39"/>
          <p:cNvSpPr/>
          <p:nvPr/>
        </p:nvSpPr>
        <p:spPr>
          <a:xfrm>
            <a:off x="4739640" y="1829006"/>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remove</a:t>
            </a:r>
            <a:endParaRPr lang="en-US" dirty="0"/>
          </a:p>
        </p:txBody>
      </p:sp>
      <p:sp>
        <p:nvSpPr>
          <p:cNvPr id="41" name="Rounded Rectangle 40"/>
          <p:cNvSpPr/>
          <p:nvPr/>
        </p:nvSpPr>
        <p:spPr>
          <a:xfrm>
            <a:off x="4739640" y="2686582"/>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hasPrevious</a:t>
            </a:r>
            <a:endParaRPr lang="en-US" dirty="0"/>
          </a:p>
        </p:txBody>
      </p:sp>
      <p:sp>
        <p:nvSpPr>
          <p:cNvPr id="42" name="Rounded Rectangle 41"/>
          <p:cNvSpPr/>
          <p:nvPr/>
        </p:nvSpPr>
        <p:spPr>
          <a:xfrm>
            <a:off x="1386840" y="3544158"/>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next</a:t>
            </a:r>
            <a:endParaRPr lang="en-US" dirty="0"/>
          </a:p>
        </p:txBody>
      </p:sp>
      <p:sp>
        <p:nvSpPr>
          <p:cNvPr id="43" name="Rounded Rectangle 42"/>
          <p:cNvSpPr/>
          <p:nvPr/>
        </p:nvSpPr>
        <p:spPr>
          <a:xfrm>
            <a:off x="4739640" y="3544158"/>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previous</a:t>
            </a:r>
            <a:endParaRPr lang="en-US" dirty="0"/>
          </a:p>
        </p:txBody>
      </p:sp>
      <p:sp>
        <p:nvSpPr>
          <p:cNvPr id="44" name="Rounded Rectangle 43"/>
          <p:cNvSpPr/>
          <p:nvPr/>
        </p:nvSpPr>
        <p:spPr>
          <a:xfrm>
            <a:off x="1386840" y="4401734"/>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nextIndex</a:t>
            </a:r>
            <a:endParaRPr lang="en-US" dirty="0"/>
          </a:p>
        </p:txBody>
      </p:sp>
      <p:sp>
        <p:nvSpPr>
          <p:cNvPr id="45" name="Rounded Rectangle 44"/>
          <p:cNvSpPr/>
          <p:nvPr/>
        </p:nvSpPr>
        <p:spPr>
          <a:xfrm>
            <a:off x="4739640" y="4401734"/>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previousIndex</a:t>
            </a:r>
            <a:endParaRPr lang="en-US" dirty="0"/>
          </a:p>
        </p:txBody>
      </p:sp>
      <p:sp>
        <p:nvSpPr>
          <p:cNvPr id="46" name="Rounded Rectangle 45"/>
          <p:cNvSpPr/>
          <p:nvPr/>
        </p:nvSpPr>
        <p:spPr>
          <a:xfrm>
            <a:off x="2880360" y="5259310"/>
            <a:ext cx="298704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set</a:t>
            </a:r>
            <a:endParaRPr lang="en-US" dirty="0"/>
          </a:p>
        </p:txBody>
      </p:sp>
    </p:spTree>
    <p:extLst>
      <p:ext uri="{BB962C8B-B14F-4D97-AF65-F5344CB8AC3E}">
        <p14:creationId xmlns:p14="http://schemas.microsoft.com/office/powerpoint/2010/main" val="10209218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85</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How does it work?</a:t>
            </a:r>
            <a:endParaRPr kumimoji="1" lang="en-US" altLang="zh-CN" sz="2800" b="1" dirty="0" smtClean="0">
              <a:solidFill>
                <a:prstClr val="black"/>
              </a:solidFill>
            </a:endParaRPr>
          </a:p>
        </p:txBody>
      </p:sp>
      <p:sp>
        <p:nvSpPr>
          <p:cNvPr id="4" name="Oval 3"/>
          <p:cNvSpPr/>
          <p:nvPr/>
        </p:nvSpPr>
        <p:spPr>
          <a:xfrm>
            <a:off x="746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dirty="0"/>
          </a:p>
        </p:txBody>
      </p:sp>
      <p:sp>
        <p:nvSpPr>
          <p:cNvPr id="16" name="Oval 15"/>
          <p:cNvSpPr/>
          <p:nvPr/>
        </p:nvSpPr>
        <p:spPr>
          <a:xfrm>
            <a:off x="20421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endParaRPr lang="en-US" dirty="0"/>
          </a:p>
        </p:txBody>
      </p:sp>
      <p:sp>
        <p:nvSpPr>
          <p:cNvPr id="17" name="Oval 16"/>
          <p:cNvSpPr/>
          <p:nvPr/>
        </p:nvSpPr>
        <p:spPr>
          <a:xfrm>
            <a:off x="33375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endParaRPr lang="en-US" dirty="0"/>
          </a:p>
        </p:txBody>
      </p:sp>
      <p:sp>
        <p:nvSpPr>
          <p:cNvPr id="24" name="Oval 23"/>
          <p:cNvSpPr/>
          <p:nvPr/>
        </p:nvSpPr>
        <p:spPr>
          <a:xfrm>
            <a:off x="46329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4</a:t>
            </a:r>
            <a:endParaRPr lang="en-US" dirty="0"/>
          </a:p>
        </p:txBody>
      </p:sp>
      <p:sp>
        <p:nvSpPr>
          <p:cNvPr id="25" name="Oval 24"/>
          <p:cNvSpPr/>
          <p:nvPr/>
        </p:nvSpPr>
        <p:spPr>
          <a:xfrm>
            <a:off x="59283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endParaRPr lang="en-US" dirty="0"/>
          </a:p>
        </p:txBody>
      </p:sp>
      <p:sp>
        <p:nvSpPr>
          <p:cNvPr id="28" name="Oval 27"/>
          <p:cNvSpPr/>
          <p:nvPr/>
        </p:nvSpPr>
        <p:spPr>
          <a:xfrm>
            <a:off x="7223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6</a:t>
            </a:r>
            <a:endParaRPr lang="en-US" dirty="0"/>
          </a:p>
        </p:txBody>
      </p:sp>
      <p:sp>
        <p:nvSpPr>
          <p:cNvPr id="5" name="TextBox 4"/>
          <p:cNvSpPr txBox="1"/>
          <p:nvPr/>
        </p:nvSpPr>
        <p:spPr>
          <a:xfrm>
            <a:off x="2042160" y="1136806"/>
            <a:ext cx="5123518" cy="369332"/>
          </a:xfrm>
          <a:prstGeom prst="rect">
            <a:avLst/>
          </a:prstGeom>
          <a:noFill/>
        </p:spPr>
        <p:txBody>
          <a:bodyPr wrap="none" rtlCol="0">
            <a:spAutoFit/>
          </a:bodyPr>
          <a:lstStyle/>
          <a:p>
            <a:r>
              <a:rPr lang="en-US" dirty="0" smtClean="0">
                <a:latin typeface="Consolas" charset="0"/>
                <a:ea typeface="Consolas" charset="0"/>
                <a:cs typeface="Consolas" charset="0"/>
              </a:rPr>
              <a:t>List&lt;Integer&gt; </a:t>
            </a:r>
            <a:r>
              <a:rPr lang="en-US" dirty="0" err="1" smtClean="0">
                <a:latin typeface="Consolas" charset="0"/>
                <a:ea typeface="Consolas" charset="0"/>
                <a:cs typeface="Consolas" charset="0"/>
              </a:rPr>
              <a:t>myList</a:t>
            </a:r>
            <a:r>
              <a:rPr lang="en-US" dirty="0" smtClean="0">
                <a:latin typeface="Consolas" charset="0"/>
                <a:ea typeface="Consolas" charset="0"/>
                <a:cs typeface="Consolas" charset="0"/>
              </a:rPr>
              <a:t> = this list below;</a:t>
            </a:r>
            <a:endParaRPr lang="en-US" dirty="0">
              <a:latin typeface="Consolas" charset="0"/>
              <a:ea typeface="Consolas" charset="0"/>
              <a:cs typeface="Consolas" charset="0"/>
            </a:endParaRPr>
          </a:p>
        </p:txBody>
      </p:sp>
      <p:sp>
        <p:nvSpPr>
          <p:cNvPr id="6" name="TextBox 5"/>
          <p:cNvSpPr txBox="1"/>
          <p:nvPr/>
        </p:nvSpPr>
        <p:spPr>
          <a:xfrm>
            <a:off x="877162" y="2941320"/>
            <a:ext cx="714555" cy="369332"/>
          </a:xfrm>
          <a:prstGeom prst="rect">
            <a:avLst/>
          </a:prstGeom>
          <a:noFill/>
        </p:spPr>
        <p:txBody>
          <a:bodyPr wrap="none" rtlCol="0">
            <a:spAutoFit/>
          </a:bodyPr>
          <a:lstStyle/>
          <a:p>
            <a:r>
              <a:rPr lang="en-US" smtClean="0"/>
              <a:t>HEAD</a:t>
            </a:r>
            <a:endParaRPr lang="en-US"/>
          </a:p>
        </p:txBody>
      </p:sp>
      <p:sp>
        <p:nvSpPr>
          <p:cNvPr id="29" name="TextBox 28"/>
          <p:cNvSpPr txBox="1"/>
          <p:nvPr/>
        </p:nvSpPr>
        <p:spPr>
          <a:xfrm>
            <a:off x="7410913" y="2905724"/>
            <a:ext cx="567399" cy="369332"/>
          </a:xfrm>
          <a:prstGeom prst="rect">
            <a:avLst/>
          </a:prstGeom>
          <a:noFill/>
        </p:spPr>
        <p:txBody>
          <a:bodyPr wrap="none" rtlCol="0">
            <a:spAutoFit/>
          </a:bodyPr>
          <a:lstStyle/>
          <a:p>
            <a:r>
              <a:rPr lang="en-US" smtClean="0"/>
              <a:t>TAIL</a:t>
            </a:r>
            <a:endParaRPr lang="en-US"/>
          </a:p>
        </p:txBody>
      </p:sp>
      <p:sp>
        <p:nvSpPr>
          <p:cNvPr id="9" name="Right Arrow 8"/>
          <p:cNvSpPr/>
          <p:nvPr/>
        </p:nvSpPr>
        <p:spPr>
          <a:xfrm>
            <a:off x="17221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0175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3129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6083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9037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85832" y="4380603"/>
            <a:ext cx="8036174" cy="369332"/>
          </a:xfrm>
          <a:prstGeom prst="rect">
            <a:avLst/>
          </a:prstGeom>
          <a:noFill/>
        </p:spPr>
        <p:txBody>
          <a:bodyPr wrap="none" rtlCol="0">
            <a:spAutoFit/>
          </a:bodyPr>
          <a:lstStyle/>
          <a:p>
            <a:r>
              <a:rPr lang="en-US" dirty="0" err="1" smtClean="0">
                <a:latin typeface="Consolas" charset="0"/>
                <a:ea typeface="Consolas" charset="0"/>
                <a:cs typeface="Consolas" charset="0"/>
              </a:rPr>
              <a:t>ListIterator</a:t>
            </a:r>
            <a:r>
              <a:rPr lang="en-US" dirty="0" smtClean="0">
                <a:latin typeface="Consolas" charset="0"/>
                <a:ea typeface="Consolas" charset="0"/>
                <a:cs typeface="Consolas" charset="0"/>
              </a:rPr>
              <a:t>&lt;Integer&gt; </a:t>
            </a:r>
            <a:r>
              <a:rPr lang="en-US" dirty="0" err="1" smtClean="0">
                <a:latin typeface="Consolas" charset="0"/>
                <a:ea typeface="Consolas" charset="0"/>
                <a:cs typeface="Consolas" charset="0"/>
              </a:rPr>
              <a:t>myListIterator</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myList.listIterator</a:t>
            </a:r>
            <a:r>
              <a:rPr lang="en-US" dirty="0" smtClean="0">
                <a:latin typeface="Consolas" charset="0"/>
                <a:ea typeface="Consolas" charset="0"/>
                <a:cs typeface="Consolas" charset="0"/>
              </a:rPr>
              <a:t>(0);</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9254892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221480" y="5368496"/>
            <a:ext cx="1386840" cy="571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N/A</a:t>
            </a:r>
            <a:endParaRPr lang="en-US" sz="2800" dirty="0">
              <a:solidFill>
                <a:schemeClr val="tx1"/>
              </a:solidFill>
            </a:endParaRPr>
          </a:p>
        </p:txBody>
      </p:sp>
      <p:sp>
        <p:nvSpPr>
          <p:cNvPr id="18" name="Rectangle 17"/>
          <p:cNvSpPr/>
          <p:nvPr/>
        </p:nvSpPr>
        <p:spPr>
          <a:xfrm>
            <a:off x="4221480" y="4521521"/>
            <a:ext cx="1386840" cy="571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1</a:t>
            </a:r>
            <a:endParaRPr lang="en-US" sz="3200" dirty="0">
              <a:solidFill>
                <a:schemeClr val="tx1"/>
              </a:solidFill>
            </a:endParaRPr>
          </a:p>
        </p:txBody>
      </p:sp>
      <p:sp>
        <p:nvSpPr>
          <p:cNvPr id="2" name="幻灯片编号占位符 1"/>
          <p:cNvSpPr>
            <a:spLocks noGrp="1"/>
          </p:cNvSpPr>
          <p:nvPr>
            <p:ph type="sldNum" sz="quarter" idx="12"/>
          </p:nvPr>
        </p:nvSpPr>
        <p:spPr/>
        <p:txBody>
          <a:bodyPr/>
          <a:lstStyle/>
          <a:p>
            <a:fld id="{835E20A1-CA8B-C44B-AF3A-EA9FF10691F4}" type="slidenum">
              <a:rPr lang="en-US" smtClean="0"/>
              <a:pPr/>
              <a:t>86</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How does it work?</a:t>
            </a:r>
            <a:endParaRPr kumimoji="1" lang="en-US" altLang="zh-CN" sz="2800" b="1" dirty="0" smtClean="0">
              <a:solidFill>
                <a:prstClr val="black"/>
              </a:solidFill>
            </a:endParaRPr>
          </a:p>
        </p:txBody>
      </p:sp>
      <p:sp>
        <p:nvSpPr>
          <p:cNvPr id="4" name="Oval 3"/>
          <p:cNvSpPr/>
          <p:nvPr/>
        </p:nvSpPr>
        <p:spPr>
          <a:xfrm>
            <a:off x="746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dirty="0"/>
          </a:p>
        </p:txBody>
      </p:sp>
      <p:sp>
        <p:nvSpPr>
          <p:cNvPr id="16" name="Oval 15"/>
          <p:cNvSpPr/>
          <p:nvPr/>
        </p:nvSpPr>
        <p:spPr>
          <a:xfrm>
            <a:off x="20421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endParaRPr lang="en-US" dirty="0"/>
          </a:p>
        </p:txBody>
      </p:sp>
      <p:sp>
        <p:nvSpPr>
          <p:cNvPr id="17" name="Oval 16"/>
          <p:cNvSpPr/>
          <p:nvPr/>
        </p:nvSpPr>
        <p:spPr>
          <a:xfrm>
            <a:off x="33375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endParaRPr lang="en-US" dirty="0"/>
          </a:p>
        </p:txBody>
      </p:sp>
      <p:sp>
        <p:nvSpPr>
          <p:cNvPr id="24" name="Oval 23"/>
          <p:cNvSpPr/>
          <p:nvPr/>
        </p:nvSpPr>
        <p:spPr>
          <a:xfrm>
            <a:off x="46329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4</a:t>
            </a:r>
            <a:endParaRPr lang="en-US" dirty="0"/>
          </a:p>
        </p:txBody>
      </p:sp>
      <p:sp>
        <p:nvSpPr>
          <p:cNvPr id="25" name="Oval 24"/>
          <p:cNvSpPr/>
          <p:nvPr/>
        </p:nvSpPr>
        <p:spPr>
          <a:xfrm>
            <a:off x="59283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endParaRPr lang="en-US" dirty="0"/>
          </a:p>
        </p:txBody>
      </p:sp>
      <p:sp>
        <p:nvSpPr>
          <p:cNvPr id="28" name="Oval 27"/>
          <p:cNvSpPr/>
          <p:nvPr/>
        </p:nvSpPr>
        <p:spPr>
          <a:xfrm>
            <a:off x="7223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6</a:t>
            </a:r>
            <a:endParaRPr lang="en-US" dirty="0"/>
          </a:p>
        </p:txBody>
      </p:sp>
      <p:sp>
        <p:nvSpPr>
          <p:cNvPr id="9" name="Right Arrow 8"/>
          <p:cNvSpPr/>
          <p:nvPr/>
        </p:nvSpPr>
        <p:spPr>
          <a:xfrm>
            <a:off x="17221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0175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3129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6083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9037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60" y="1136152"/>
            <a:ext cx="8036174" cy="369332"/>
          </a:xfrm>
          <a:prstGeom prst="rect">
            <a:avLst/>
          </a:prstGeom>
          <a:noFill/>
        </p:spPr>
        <p:txBody>
          <a:bodyPr wrap="none" rtlCol="0">
            <a:spAutoFit/>
          </a:bodyPr>
          <a:lstStyle/>
          <a:p>
            <a:r>
              <a:rPr lang="en-US" dirty="0" err="1" smtClean="0">
                <a:latin typeface="Consolas" charset="0"/>
                <a:ea typeface="Consolas" charset="0"/>
                <a:cs typeface="Consolas" charset="0"/>
              </a:rPr>
              <a:t>ListIterator</a:t>
            </a:r>
            <a:r>
              <a:rPr lang="en-US" dirty="0" smtClean="0">
                <a:latin typeface="Consolas" charset="0"/>
                <a:ea typeface="Consolas" charset="0"/>
                <a:cs typeface="Consolas" charset="0"/>
              </a:rPr>
              <a:t>&lt;Integer&gt; </a:t>
            </a:r>
            <a:r>
              <a:rPr lang="en-US" dirty="0" err="1" smtClean="0">
                <a:latin typeface="Consolas" charset="0"/>
                <a:ea typeface="Consolas" charset="0"/>
                <a:cs typeface="Consolas" charset="0"/>
              </a:rPr>
              <a:t>myListIterator</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myList.listIterator</a:t>
            </a:r>
            <a:r>
              <a:rPr lang="en-US" dirty="0" smtClean="0">
                <a:latin typeface="Consolas" charset="0"/>
                <a:ea typeface="Consolas" charset="0"/>
                <a:cs typeface="Consolas" charset="0"/>
              </a:rPr>
              <a:t>(0);</a:t>
            </a:r>
            <a:endParaRPr lang="en-US" dirty="0">
              <a:latin typeface="Consolas" charset="0"/>
              <a:ea typeface="Consolas" charset="0"/>
              <a:cs typeface="Consolas" charset="0"/>
            </a:endParaRPr>
          </a:p>
        </p:txBody>
      </p:sp>
      <p:sp>
        <p:nvSpPr>
          <p:cNvPr id="7" name="Oval 6"/>
          <p:cNvSpPr/>
          <p:nvPr/>
        </p:nvSpPr>
        <p:spPr>
          <a:xfrm>
            <a:off x="465937"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75260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0784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5864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8452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646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9056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8120" y="3633102"/>
            <a:ext cx="858481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435457" y="3364764"/>
            <a:ext cx="274320" cy="53667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017520" y="4459337"/>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next</a:t>
            </a:r>
            <a:endParaRPr lang="en-US" dirty="0"/>
          </a:p>
        </p:txBody>
      </p:sp>
      <p:sp>
        <p:nvSpPr>
          <p:cNvPr id="38" name="Rounded Rectangle 37"/>
          <p:cNvSpPr/>
          <p:nvPr/>
        </p:nvSpPr>
        <p:spPr>
          <a:xfrm>
            <a:off x="3017520" y="5311553"/>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prev</a:t>
            </a:r>
            <a:endParaRPr lang="en-US" dirty="0"/>
          </a:p>
        </p:txBody>
      </p:sp>
    </p:spTree>
    <p:extLst>
      <p:ext uri="{BB962C8B-B14F-4D97-AF65-F5344CB8AC3E}">
        <p14:creationId xmlns:p14="http://schemas.microsoft.com/office/powerpoint/2010/main" val="3457864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221480" y="5368496"/>
            <a:ext cx="1386840" cy="571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a:t>
            </a:r>
            <a:endParaRPr lang="en-US" sz="2800" dirty="0">
              <a:solidFill>
                <a:schemeClr val="tx1"/>
              </a:solidFill>
            </a:endParaRPr>
          </a:p>
        </p:txBody>
      </p:sp>
      <p:sp>
        <p:nvSpPr>
          <p:cNvPr id="18" name="Rectangle 17"/>
          <p:cNvSpPr/>
          <p:nvPr/>
        </p:nvSpPr>
        <p:spPr>
          <a:xfrm>
            <a:off x="4221480" y="4521521"/>
            <a:ext cx="1386840" cy="571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sp>
        <p:nvSpPr>
          <p:cNvPr id="2" name="幻灯片编号占位符 1"/>
          <p:cNvSpPr>
            <a:spLocks noGrp="1"/>
          </p:cNvSpPr>
          <p:nvPr>
            <p:ph type="sldNum" sz="quarter" idx="12"/>
          </p:nvPr>
        </p:nvSpPr>
        <p:spPr/>
        <p:txBody>
          <a:bodyPr/>
          <a:lstStyle/>
          <a:p>
            <a:fld id="{835E20A1-CA8B-C44B-AF3A-EA9FF10691F4}" type="slidenum">
              <a:rPr lang="en-US" smtClean="0"/>
              <a:pPr/>
              <a:t>87</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How does it work?</a:t>
            </a:r>
            <a:endParaRPr kumimoji="1" lang="en-US" altLang="zh-CN" sz="2800" b="1" dirty="0" smtClean="0">
              <a:solidFill>
                <a:prstClr val="black"/>
              </a:solidFill>
            </a:endParaRPr>
          </a:p>
        </p:txBody>
      </p:sp>
      <p:sp>
        <p:nvSpPr>
          <p:cNvPr id="4" name="Oval 3"/>
          <p:cNvSpPr/>
          <p:nvPr/>
        </p:nvSpPr>
        <p:spPr>
          <a:xfrm>
            <a:off x="746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dirty="0"/>
          </a:p>
        </p:txBody>
      </p:sp>
      <p:sp>
        <p:nvSpPr>
          <p:cNvPr id="16" name="Oval 15"/>
          <p:cNvSpPr/>
          <p:nvPr/>
        </p:nvSpPr>
        <p:spPr>
          <a:xfrm>
            <a:off x="20421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endParaRPr lang="en-US" dirty="0"/>
          </a:p>
        </p:txBody>
      </p:sp>
      <p:sp>
        <p:nvSpPr>
          <p:cNvPr id="17" name="Oval 16"/>
          <p:cNvSpPr/>
          <p:nvPr/>
        </p:nvSpPr>
        <p:spPr>
          <a:xfrm>
            <a:off x="33375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endParaRPr lang="en-US" dirty="0"/>
          </a:p>
        </p:txBody>
      </p:sp>
      <p:sp>
        <p:nvSpPr>
          <p:cNvPr id="24" name="Oval 23"/>
          <p:cNvSpPr/>
          <p:nvPr/>
        </p:nvSpPr>
        <p:spPr>
          <a:xfrm>
            <a:off x="46329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4</a:t>
            </a:r>
            <a:endParaRPr lang="en-US" dirty="0"/>
          </a:p>
        </p:txBody>
      </p:sp>
      <p:sp>
        <p:nvSpPr>
          <p:cNvPr id="25" name="Oval 24"/>
          <p:cNvSpPr/>
          <p:nvPr/>
        </p:nvSpPr>
        <p:spPr>
          <a:xfrm>
            <a:off x="59283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endParaRPr lang="en-US" dirty="0"/>
          </a:p>
        </p:txBody>
      </p:sp>
      <p:sp>
        <p:nvSpPr>
          <p:cNvPr id="28" name="Oval 27"/>
          <p:cNvSpPr/>
          <p:nvPr/>
        </p:nvSpPr>
        <p:spPr>
          <a:xfrm>
            <a:off x="7223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6</a:t>
            </a:r>
            <a:endParaRPr lang="en-US" dirty="0"/>
          </a:p>
        </p:txBody>
      </p:sp>
      <p:sp>
        <p:nvSpPr>
          <p:cNvPr id="9" name="Right Arrow 8"/>
          <p:cNvSpPr/>
          <p:nvPr/>
        </p:nvSpPr>
        <p:spPr>
          <a:xfrm>
            <a:off x="17221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0175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3129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6083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9037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60" y="1136152"/>
            <a:ext cx="8036174" cy="369332"/>
          </a:xfrm>
          <a:prstGeom prst="rect">
            <a:avLst/>
          </a:prstGeom>
          <a:noFill/>
        </p:spPr>
        <p:txBody>
          <a:bodyPr wrap="none" rtlCol="0">
            <a:spAutoFit/>
          </a:bodyPr>
          <a:lstStyle/>
          <a:p>
            <a:r>
              <a:rPr lang="en-US" dirty="0" err="1" smtClean="0">
                <a:latin typeface="Consolas" charset="0"/>
                <a:ea typeface="Consolas" charset="0"/>
                <a:cs typeface="Consolas" charset="0"/>
              </a:rPr>
              <a:t>ListIterator</a:t>
            </a:r>
            <a:r>
              <a:rPr lang="en-US" dirty="0" smtClean="0">
                <a:latin typeface="Consolas" charset="0"/>
                <a:ea typeface="Consolas" charset="0"/>
                <a:cs typeface="Consolas" charset="0"/>
              </a:rPr>
              <a:t>&lt;Integer&gt; </a:t>
            </a:r>
            <a:r>
              <a:rPr lang="en-US" dirty="0" err="1" smtClean="0">
                <a:latin typeface="Consolas" charset="0"/>
                <a:ea typeface="Consolas" charset="0"/>
                <a:cs typeface="Consolas" charset="0"/>
              </a:rPr>
              <a:t>myListIterator</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myList.listIterator</a:t>
            </a:r>
            <a:r>
              <a:rPr lang="en-US" dirty="0" smtClean="0">
                <a:latin typeface="Consolas" charset="0"/>
                <a:ea typeface="Consolas" charset="0"/>
                <a:cs typeface="Consolas" charset="0"/>
              </a:rPr>
              <a:t>(0);</a:t>
            </a:r>
            <a:endParaRPr lang="en-US" dirty="0">
              <a:latin typeface="Consolas" charset="0"/>
              <a:ea typeface="Consolas" charset="0"/>
              <a:cs typeface="Consolas" charset="0"/>
            </a:endParaRPr>
          </a:p>
        </p:txBody>
      </p:sp>
      <p:sp>
        <p:nvSpPr>
          <p:cNvPr id="7" name="Oval 6"/>
          <p:cNvSpPr/>
          <p:nvPr/>
        </p:nvSpPr>
        <p:spPr>
          <a:xfrm>
            <a:off x="465937"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75260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0784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5864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8452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646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9056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8120" y="3633102"/>
            <a:ext cx="858481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1761337" y="3364764"/>
            <a:ext cx="274320" cy="53667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017520" y="4459337"/>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next</a:t>
            </a:r>
            <a:endParaRPr lang="en-US" dirty="0"/>
          </a:p>
        </p:txBody>
      </p:sp>
      <p:sp>
        <p:nvSpPr>
          <p:cNvPr id="38" name="Rounded Rectangle 37"/>
          <p:cNvSpPr/>
          <p:nvPr/>
        </p:nvSpPr>
        <p:spPr>
          <a:xfrm>
            <a:off x="3017520" y="5311553"/>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prev</a:t>
            </a:r>
            <a:endParaRPr lang="en-US" dirty="0"/>
          </a:p>
        </p:txBody>
      </p:sp>
    </p:spTree>
    <p:extLst>
      <p:ext uri="{BB962C8B-B14F-4D97-AF65-F5344CB8AC3E}">
        <p14:creationId xmlns:p14="http://schemas.microsoft.com/office/powerpoint/2010/main" val="13760137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4221480" y="5368496"/>
            <a:ext cx="1386840" cy="571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endParaRPr lang="en-US" sz="2800" dirty="0">
              <a:solidFill>
                <a:schemeClr val="tx1"/>
              </a:solidFill>
            </a:endParaRPr>
          </a:p>
        </p:txBody>
      </p:sp>
      <p:sp>
        <p:nvSpPr>
          <p:cNvPr id="18" name="Rectangle 17"/>
          <p:cNvSpPr/>
          <p:nvPr/>
        </p:nvSpPr>
        <p:spPr>
          <a:xfrm>
            <a:off x="4221480" y="4521521"/>
            <a:ext cx="1386840" cy="571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3</a:t>
            </a:r>
            <a:endParaRPr lang="en-US" sz="3200" dirty="0">
              <a:solidFill>
                <a:schemeClr val="tx1"/>
              </a:solidFill>
            </a:endParaRPr>
          </a:p>
        </p:txBody>
      </p:sp>
      <p:sp>
        <p:nvSpPr>
          <p:cNvPr id="2" name="幻灯片编号占位符 1"/>
          <p:cNvSpPr>
            <a:spLocks noGrp="1"/>
          </p:cNvSpPr>
          <p:nvPr>
            <p:ph type="sldNum" sz="quarter" idx="12"/>
          </p:nvPr>
        </p:nvSpPr>
        <p:spPr/>
        <p:txBody>
          <a:bodyPr/>
          <a:lstStyle/>
          <a:p>
            <a:fld id="{835E20A1-CA8B-C44B-AF3A-EA9FF10691F4}" type="slidenum">
              <a:rPr lang="en-US" smtClean="0"/>
              <a:pPr/>
              <a:t>88</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How does it work?</a:t>
            </a:r>
            <a:endParaRPr kumimoji="1" lang="en-US" altLang="zh-CN" sz="2800" b="1" dirty="0" smtClean="0">
              <a:solidFill>
                <a:prstClr val="black"/>
              </a:solidFill>
            </a:endParaRPr>
          </a:p>
        </p:txBody>
      </p:sp>
      <p:sp>
        <p:nvSpPr>
          <p:cNvPr id="4" name="Oval 3"/>
          <p:cNvSpPr/>
          <p:nvPr/>
        </p:nvSpPr>
        <p:spPr>
          <a:xfrm>
            <a:off x="746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dirty="0"/>
          </a:p>
        </p:txBody>
      </p:sp>
      <p:sp>
        <p:nvSpPr>
          <p:cNvPr id="16" name="Oval 15"/>
          <p:cNvSpPr/>
          <p:nvPr/>
        </p:nvSpPr>
        <p:spPr>
          <a:xfrm>
            <a:off x="20421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endParaRPr lang="en-US" dirty="0"/>
          </a:p>
        </p:txBody>
      </p:sp>
      <p:sp>
        <p:nvSpPr>
          <p:cNvPr id="17" name="Oval 16"/>
          <p:cNvSpPr/>
          <p:nvPr/>
        </p:nvSpPr>
        <p:spPr>
          <a:xfrm>
            <a:off x="33375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endParaRPr lang="en-US" dirty="0"/>
          </a:p>
        </p:txBody>
      </p:sp>
      <p:sp>
        <p:nvSpPr>
          <p:cNvPr id="24" name="Oval 23"/>
          <p:cNvSpPr/>
          <p:nvPr/>
        </p:nvSpPr>
        <p:spPr>
          <a:xfrm>
            <a:off x="46329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4</a:t>
            </a:r>
            <a:endParaRPr lang="en-US" dirty="0"/>
          </a:p>
        </p:txBody>
      </p:sp>
      <p:sp>
        <p:nvSpPr>
          <p:cNvPr id="25" name="Oval 24"/>
          <p:cNvSpPr/>
          <p:nvPr/>
        </p:nvSpPr>
        <p:spPr>
          <a:xfrm>
            <a:off x="59283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endParaRPr lang="en-US" dirty="0"/>
          </a:p>
        </p:txBody>
      </p:sp>
      <p:sp>
        <p:nvSpPr>
          <p:cNvPr id="28" name="Oval 27"/>
          <p:cNvSpPr/>
          <p:nvPr/>
        </p:nvSpPr>
        <p:spPr>
          <a:xfrm>
            <a:off x="7223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6</a:t>
            </a:r>
            <a:endParaRPr lang="en-US" dirty="0"/>
          </a:p>
        </p:txBody>
      </p:sp>
      <p:sp>
        <p:nvSpPr>
          <p:cNvPr id="9" name="Right Arrow 8"/>
          <p:cNvSpPr/>
          <p:nvPr/>
        </p:nvSpPr>
        <p:spPr>
          <a:xfrm>
            <a:off x="17221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0175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3129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6083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9037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60" y="1136152"/>
            <a:ext cx="8036174" cy="369332"/>
          </a:xfrm>
          <a:prstGeom prst="rect">
            <a:avLst/>
          </a:prstGeom>
          <a:noFill/>
        </p:spPr>
        <p:txBody>
          <a:bodyPr wrap="none" rtlCol="0">
            <a:spAutoFit/>
          </a:bodyPr>
          <a:lstStyle/>
          <a:p>
            <a:r>
              <a:rPr lang="en-US" dirty="0" err="1" smtClean="0">
                <a:latin typeface="Consolas" charset="0"/>
                <a:ea typeface="Consolas" charset="0"/>
                <a:cs typeface="Consolas" charset="0"/>
              </a:rPr>
              <a:t>ListIterator</a:t>
            </a:r>
            <a:r>
              <a:rPr lang="en-US" dirty="0" smtClean="0">
                <a:latin typeface="Consolas" charset="0"/>
                <a:ea typeface="Consolas" charset="0"/>
                <a:cs typeface="Consolas" charset="0"/>
              </a:rPr>
              <a:t>&lt;Integer&gt; </a:t>
            </a:r>
            <a:r>
              <a:rPr lang="en-US" dirty="0" err="1" smtClean="0">
                <a:latin typeface="Consolas" charset="0"/>
                <a:ea typeface="Consolas" charset="0"/>
                <a:cs typeface="Consolas" charset="0"/>
              </a:rPr>
              <a:t>myListIterator</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myList.listIterator</a:t>
            </a:r>
            <a:r>
              <a:rPr lang="en-US" dirty="0" smtClean="0">
                <a:latin typeface="Consolas" charset="0"/>
                <a:ea typeface="Consolas" charset="0"/>
                <a:cs typeface="Consolas" charset="0"/>
              </a:rPr>
              <a:t>(0);</a:t>
            </a:r>
            <a:endParaRPr lang="en-US" dirty="0">
              <a:latin typeface="Consolas" charset="0"/>
              <a:ea typeface="Consolas" charset="0"/>
              <a:cs typeface="Consolas" charset="0"/>
            </a:endParaRPr>
          </a:p>
        </p:txBody>
      </p:sp>
      <p:sp>
        <p:nvSpPr>
          <p:cNvPr id="7" name="Oval 6"/>
          <p:cNvSpPr/>
          <p:nvPr/>
        </p:nvSpPr>
        <p:spPr>
          <a:xfrm>
            <a:off x="465937"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75260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0784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5864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8452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646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9056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8120" y="3633102"/>
            <a:ext cx="858481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3071977" y="3364764"/>
            <a:ext cx="274320" cy="53667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017520" y="4459337"/>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next</a:t>
            </a:r>
            <a:endParaRPr lang="en-US" dirty="0"/>
          </a:p>
        </p:txBody>
      </p:sp>
      <p:sp>
        <p:nvSpPr>
          <p:cNvPr id="38" name="Rounded Rectangle 37"/>
          <p:cNvSpPr/>
          <p:nvPr/>
        </p:nvSpPr>
        <p:spPr>
          <a:xfrm>
            <a:off x="3017520" y="5311553"/>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prev</a:t>
            </a:r>
            <a:endParaRPr lang="en-US" dirty="0"/>
          </a:p>
        </p:txBody>
      </p:sp>
    </p:spTree>
    <p:extLst>
      <p:ext uri="{BB962C8B-B14F-4D97-AF65-F5344CB8AC3E}">
        <p14:creationId xmlns:p14="http://schemas.microsoft.com/office/powerpoint/2010/main" val="6474868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89</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How does it work?</a:t>
            </a:r>
            <a:endParaRPr kumimoji="1" lang="en-US" altLang="zh-CN" sz="2800" b="1" dirty="0" smtClean="0">
              <a:solidFill>
                <a:prstClr val="black"/>
              </a:solidFill>
            </a:endParaRPr>
          </a:p>
        </p:txBody>
      </p:sp>
      <p:sp>
        <p:nvSpPr>
          <p:cNvPr id="4" name="Oval 3"/>
          <p:cNvSpPr/>
          <p:nvPr/>
        </p:nvSpPr>
        <p:spPr>
          <a:xfrm>
            <a:off x="746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dirty="0"/>
          </a:p>
        </p:txBody>
      </p:sp>
      <p:sp>
        <p:nvSpPr>
          <p:cNvPr id="16" name="Oval 15"/>
          <p:cNvSpPr/>
          <p:nvPr/>
        </p:nvSpPr>
        <p:spPr>
          <a:xfrm>
            <a:off x="20421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endParaRPr lang="en-US" dirty="0"/>
          </a:p>
        </p:txBody>
      </p:sp>
      <p:sp>
        <p:nvSpPr>
          <p:cNvPr id="17" name="Oval 16"/>
          <p:cNvSpPr/>
          <p:nvPr/>
        </p:nvSpPr>
        <p:spPr>
          <a:xfrm>
            <a:off x="33375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endParaRPr lang="en-US" dirty="0"/>
          </a:p>
        </p:txBody>
      </p:sp>
      <p:sp>
        <p:nvSpPr>
          <p:cNvPr id="24" name="Oval 23"/>
          <p:cNvSpPr/>
          <p:nvPr/>
        </p:nvSpPr>
        <p:spPr>
          <a:xfrm>
            <a:off x="46329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4</a:t>
            </a:r>
            <a:endParaRPr lang="en-US" dirty="0"/>
          </a:p>
        </p:txBody>
      </p:sp>
      <p:sp>
        <p:nvSpPr>
          <p:cNvPr id="25" name="Oval 24"/>
          <p:cNvSpPr/>
          <p:nvPr/>
        </p:nvSpPr>
        <p:spPr>
          <a:xfrm>
            <a:off x="59283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endParaRPr lang="en-US" dirty="0"/>
          </a:p>
        </p:txBody>
      </p:sp>
      <p:sp>
        <p:nvSpPr>
          <p:cNvPr id="28" name="Oval 27"/>
          <p:cNvSpPr/>
          <p:nvPr/>
        </p:nvSpPr>
        <p:spPr>
          <a:xfrm>
            <a:off x="7223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6</a:t>
            </a:r>
            <a:endParaRPr lang="en-US" dirty="0"/>
          </a:p>
        </p:txBody>
      </p:sp>
      <p:sp>
        <p:nvSpPr>
          <p:cNvPr id="9" name="Right Arrow 8"/>
          <p:cNvSpPr/>
          <p:nvPr/>
        </p:nvSpPr>
        <p:spPr>
          <a:xfrm>
            <a:off x="17221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0175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3129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6083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9037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60" y="1136152"/>
            <a:ext cx="8036174" cy="369332"/>
          </a:xfrm>
          <a:prstGeom prst="rect">
            <a:avLst/>
          </a:prstGeom>
          <a:noFill/>
        </p:spPr>
        <p:txBody>
          <a:bodyPr wrap="none" rtlCol="0">
            <a:spAutoFit/>
          </a:bodyPr>
          <a:lstStyle/>
          <a:p>
            <a:r>
              <a:rPr lang="en-US" dirty="0" err="1" smtClean="0">
                <a:latin typeface="Consolas" charset="0"/>
                <a:ea typeface="Consolas" charset="0"/>
                <a:cs typeface="Consolas" charset="0"/>
              </a:rPr>
              <a:t>ListIterator</a:t>
            </a:r>
            <a:r>
              <a:rPr lang="en-US" dirty="0" smtClean="0">
                <a:latin typeface="Consolas" charset="0"/>
                <a:ea typeface="Consolas" charset="0"/>
                <a:cs typeface="Consolas" charset="0"/>
              </a:rPr>
              <a:t>&lt;Integer&gt; </a:t>
            </a:r>
            <a:r>
              <a:rPr lang="en-US" dirty="0" err="1" smtClean="0">
                <a:latin typeface="Consolas" charset="0"/>
                <a:ea typeface="Consolas" charset="0"/>
                <a:cs typeface="Consolas" charset="0"/>
              </a:rPr>
              <a:t>myListIterator</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myList.listIterator</a:t>
            </a:r>
            <a:r>
              <a:rPr lang="en-US" dirty="0" smtClean="0">
                <a:latin typeface="Consolas" charset="0"/>
                <a:ea typeface="Consolas" charset="0"/>
                <a:cs typeface="Consolas" charset="0"/>
              </a:rPr>
              <a:t>(0);</a:t>
            </a:r>
            <a:endParaRPr lang="en-US" dirty="0">
              <a:latin typeface="Consolas" charset="0"/>
              <a:ea typeface="Consolas" charset="0"/>
              <a:cs typeface="Consolas" charset="0"/>
            </a:endParaRPr>
          </a:p>
        </p:txBody>
      </p:sp>
      <p:sp>
        <p:nvSpPr>
          <p:cNvPr id="7" name="Oval 6"/>
          <p:cNvSpPr/>
          <p:nvPr/>
        </p:nvSpPr>
        <p:spPr>
          <a:xfrm>
            <a:off x="465937"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75260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0784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5864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8452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646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9056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8120" y="3633102"/>
            <a:ext cx="858481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3071977" y="3364764"/>
            <a:ext cx="274320" cy="53667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931920" y="4726403"/>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set(7)</a:t>
            </a:r>
            <a:endParaRPr lang="en-US" dirty="0"/>
          </a:p>
        </p:txBody>
      </p:sp>
    </p:spTree>
    <p:extLst>
      <p:ext uri="{BB962C8B-B14F-4D97-AF65-F5344CB8AC3E}">
        <p14:creationId xmlns:p14="http://schemas.microsoft.com/office/powerpoint/2010/main" val="16228499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45547" y="1350039"/>
          <a:ext cx="7763815" cy="1280160"/>
        </p:xfrm>
        <a:graphic>
          <a:graphicData uri="http://schemas.openxmlformats.org/drawingml/2006/table">
            <a:tbl>
              <a:tblPr firstRow="1" bandRow="1">
                <a:tableStyleId>{5940675A-B579-460E-94D1-54222C63F5DA}</a:tableStyleId>
              </a:tblPr>
              <a:tblGrid>
                <a:gridCol w="1552763"/>
                <a:gridCol w="1552763"/>
                <a:gridCol w="1552763"/>
                <a:gridCol w="1552763"/>
                <a:gridCol w="1552763"/>
              </a:tblGrid>
              <a:tr h="314698">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40151">
                <a:tc>
                  <a:txBody>
                    <a:bodyPr/>
                    <a:lstStyle/>
                    <a:p>
                      <a:endParaRPr lang="en-US" dirty="0" smtClean="0"/>
                    </a:p>
                    <a:p>
                      <a:endParaRPr lang="en-US" dirty="0" smtClean="0"/>
                    </a:p>
                    <a:p>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 name="Slide Number Placeholder 1"/>
          <p:cNvSpPr>
            <a:spLocks noGrp="1"/>
          </p:cNvSpPr>
          <p:nvPr>
            <p:ph type="sldNum" sz="quarter" idx="12"/>
          </p:nvPr>
        </p:nvSpPr>
        <p:spPr/>
        <p:txBody>
          <a:bodyPr/>
          <a:lstStyle/>
          <a:p>
            <a:fld id="{835E20A1-CA8B-C44B-AF3A-EA9FF10691F4}" type="slidenum">
              <a:rPr lang="en-US" smtClean="0"/>
              <a:pPr/>
              <a:t>9</a:t>
            </a:fld>
            <a:endParaRPr lang="en-US"/>
          </a:p>
        </p:txBody>
      </p:sp>
      <p:sp>
        <p:nvSpPr>
          <p:cNvPr id="3" name="Rounded Rectangle 2"/>
          <p:cNvSpPr/>
          <p:nvPr/>
        </p:nvSpPr>
        <p:spPr>
          <a:xfrm>
            <a:off x="864489"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solidFill>
                  <a:schemeClr val="bg1"/>
                </a:solidFill>
                <a:latin typeface="Calibri" charset="0"/>
                <a:ea typeface="Calibri" charset="0"/>
                <a:cs typeface="Calibri" charset="0"/>
              </a:rPr>
              <a:t>10</a:t>
            </a:r>
            <a:endParaRPr lang="en-US" dirty="0">
              <a:solidFill>
                <a:schemeClr val="bg1"/>
              </a:solidFill>
              <a:latin typeface="Calibri" charset="0"/>
              <a:ea typeface="Calibri" charset="0"/>
              <a:cs typeface="Calibri" charset="0"/>
            </a:endParaRPr>
          </a:p>
        </p:txBody>
      </p:sp>
      <p:sp>
        <p:nvSpPr>
          <p:cNvPr id="5" name="TextBox 4"/>
          <p:cNvSpPr txBox="1"/>
          <p:nvPr/>
        </p:nvSpPr>
        <p:spPr>
          <a:xfrm>
            <a:off x="3361386" y="283789"/>
            <a:ext cx="5047977" cy="707886"/>
          </a:xfrm>
          <a:prstGeom prst="rect">
            <a:avLst/>
          </a:prstGeom>
          <a:noFill/>
        </p:spPr>
        <p:txBody>
          <a:bodyPr wrap="square" rtlCol="0">
            <a:spAutoFit/>
          </a:bodyPr>
          <a:lstStyle/>
          <a:p>
            <a:r>
              <a:rPr lang="en-US" sz="4000" dirty="0" smtClean="0"/>
              <a:t>Array List</a:t>
            </a:r>
            <a:endParaRPr lang="en-US" sz="4000" dirty="0"/>
          </a:p>
        </p:txBody>
      </p:sp>
      <p:sp>
        <p:nvSpPr>
          <p:cNvPr id="8" name="TextBox 7"/>
          <p:cNvSpPr txBox="1"/>
          <p:nvPr/>
        </p:nvSpPr>
        <p:spPr>
          <a:xfrm>
            <a:off x="645547" y="376016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10</a:t>
            </a:r>
            <a:endParaRPr lang="en-US" sz="2800" dirty="0">
              <a:latin typeface="Consolas" charset="0"/>
              <a:ea typeface="Consolas" charset="0"/>
              <a:cs typeface="Consolas" charset="0"/>
            </a:endParaRPr>
          </a:p>
        </p:txBody>
      </p:sp>
      <p:sp>
        <p:nvSpPr>
          <p:cNvPr id="10" name="TextBox 9"/>
          <p:cNvSpPr txBox="1"/>
          <p:nvPr/>
        </p:nvSpPr>
        <p:spPr>
          <a:xfrm>
            <a:off x="645547" y="4283382"/>
            <a:ext cx="5047977" cy="523220"/>
          </a:xfrm>
          <a:prstGeom prst="rect">
            <a:avLst/>
          </a:prstGeom>
          <a:noFill/>
        </p:spPr>
        <p:txBody>
          <a:bodyPr wrap="square" rtlCol="0">
            <a:spAutoFit/>
          </a:bodyPr>
          <a:lstStyle/>
          <a:p>
            <a:r>
              <a:rPr lang="en-US" sz="2800" dirty="0">
                <a:latin typeface="Consolas" charset="0"/>
                <a:ea typeface="Consolas" charset="0"/>
                <a:cs typeface="Consolas" charset="0"/>
              </a:rPr>
              <a:t>i</a:t>
            </a:r>
            <a:r>
              <a:rPr lang="en-US" sz="2800" dirty="0" smtClean="0">
                <a:latin typeface="Consolas" charset="0"/>
                <a:ea typeface="Consolas" charset="0"/>
                <a:cs typeface="Consolas" charset="0"/>
              </a:rPr>
              <a:t>nsert 30</a:t>
            </a:r>
            <a:endParaRPr lang="en-US" sz="2800" dirty="0">
              <a:latin typeface="Consolas" charset="0"/>
              <a:ea typeface="Consolas" charset="0"/>
              <a:cs typeface="Consolas" charset="0"/>
            </a:endParaRPr>
          </a:p>
        </p:txBody>
      </p:sp>
      <p:sp>
        <p:nvSpPr>
          <p:cNvPr id="11" name="TextBox 10"/>
          <p:cNvSpPr txBox="1"/>
          <p:nvPr/>
        </p:nvSpPr>
        <p:spPr>
          <a:xfrm>
            <a:off x="645547" y="4806602"/>
            <a:ext cx="5047977" cy="523220"/>
          </a:xfrm>
          <a:prstGeom prst="rect">
            <a:avLst/>
          </a:prstGeom>
          <a:noFill/>
        </p:spPr>
        <p:txBody>
          <a:bodyPr wrap="square" rtlCol="0">
            <a:spAutoFit/>
          </a:bodyPr>
          <a:lstStyle/>
          <a:p>
            <a:r>
              <a:rPr lang="en-US" sz="2800" dirty="0" smtClean="0">
                <a:latin typeface="Consolas" charset="0"/>
                <a:ea typeface="Consolas" charset="0"/>
                <a:cs typeface="Consolas" charset="0"/>
              </a:rPr>
              <a:t>insert 50, 90, 100</a:t>
            </a:r>
            <a:endParaRPr lang="en-US" sz="2800" dirty="0">
              <a:latin typeface="Consolas" charset="0"/>
              <a:ea typeface="Consolas" charset="0"/>
              <a:cs typeface="Consolas" charset="0"/>
            </a:endParaRPr>
          </a:p>
        </p:txBody>
      </p:sp>
      <p:sp>
        <p:nvSpPr>
          <p:cNvPr id="12" name="Rounded Rectangle 11"/>
          <p:cNvSpPr/>
          <p:nvPr/>
        </p:nvSpPr>
        <p:spPr>
          <a:xfrm>
            <a:off x="2485080" y="1864591"/>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50</a:t>
            </a:r>
            <a:endParaRPr lang="en-US" dirty="0">
              <a:solidFill>
                <a:schemeClr val="bg1"/>
              </a:solidFill>
              <a:latin typeface="Calibri" charset="0"/>
              <a:ea typeface="Calibri" charset="0"/>
              <a:cs typeface="Calibri" charset="0"/>
            </a:endParaRPr>
          </a:p>
        </p:txBody>
      </p:sp>
      <p:sp>
        <p:nvSpPr>
          <p:cNvPr id="13" name="Rounded Rectangle 12"/>
          <p:cNvSpPr/>
          <p:nvPr/>
        </p:nvSpPr>
        <p:spPr>
          <a:xfrm>
            <a:off x="3986541" y="1870165"/>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90</a:t>
            </a:r>
            <a:endParaRPr lang="en-US" dirty="0">
              <a:solidFill>
                <a:schemeClr val="bg1"/>
              </a:solidFill>
              <a:latin typeface="Calibri" charset="0"/>
              <a:ea typeface="Calibri" charset="0"/>
              <a:cs typeface="Calibri" charset="0"/>
            </a:endParaRPr>
          </a:p>
        </p:txBody>
      </p:sp>
      <p:sp>
        <p:nvSpPr>
          <p:cNvPr id="14" name="Rounded Rectangle 13"/>
          <p:cNvSpPr/>
          <p:nvPr/>
        </p:nvSpPr>
        <p:spPr>
          <a:xfrm>
            <a:off x="5526705" y="1861397"/>
            <a:ext cx="1081826" cy="553790"/>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smtClean="0">
                <a:solidFill>
                  <a:schemeClr val="bg1"/>
                </a:solidFill>
                <a:latin typeface="Calibri" charset="0"/>
                <a:ea typeface="Calibri" charset="0"/>
                <a:cs typeface="Calibri" charset="0"/>
              </a:rPr>
              <a:t>100</a:t>
            </a:r>
            <a:endParaRPr lang="en-US" dirty="0">
              <a:solidFill>
                <a:schemeClr val="bg1"/>
              </a:solidFill>
              <a:latin typeface="Calibri" charset="0"/>
              <a:ea typeface="Calibri" charset="0"/>
              <a:cs typeface="Calibri" charset="0"/>
            </a:endParaRPr>
          </a:p>
        </p:txBody>
      </p:sp>
      <p:sp>
        <p:nvSpPr>
          <p:cNvPr id="15" name="TextBox 14"/>
          <p:cNvSpPr txBox="1"/>
          <p:nvPr/>
        </p:nvSpPr>
        <p:spPr>
          <a:xfrm>
            <a:off x="647216" y="5329822"/>
            <a:ext cx="5047977" cy="523220"/>
          </a:xfrm>
          <a:prstGeom prst="rect">
            <a:avLst/>
          </a:prstGeom>
          <a:noFill/>
        </p:spPr>
        <p:txBody>
          <a:bodyPr wrap="square" rtlCol="0">
            <a:spAutoFit/>
          </a:bodyPr>
          <a:lstStyle/>
          <a:p>
            <a:r>
              <a:rPr lang="en-US" sz="2800" smtClean="0">
                <a:latin typeface="Consolas" charset="0"/>
                <a:ea typeface="Consolas" charset="0"/>
                <a:cs typeface="Consolas" charset="0"/>
              </a:rPr>
              <a:t>remove 30</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186666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90</a:t>
            </a:fld>
            <a:endParaRPr lang="en-US"/>
          </a:p>
        </p:txBody>
      </p:sp>
      <p:sp>
        <p:nvSpPr>
          <p:cNvPr id="3" name="文本框 2"/>
          <p:cNvSpPr txBox="1"/>
          <p:nvPr/>
        </p:nvSpPr>
        <p:spPr>
          <a:xfrm>
            <a:off x="450697" y="410351"/>
            <a:ext cx="7958666" cy="523220"/>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How does it work?</a:t>
            </a:r>
            <a:endParaRPr kumimoji="1" lang="en-US" altLang="zh-CN" sz="2800" b="1" dirty="0" smtClean="0">
              <a:solidFill>
                <a:prstClr val="black"/>
              </a:solidFill>
            </a:endParaRPr>
          </a:p>
        </p:txBody>
      </p:sp>
      <p:sp>
        <p:nvSpPr>
          <p:cNvPr id="4" name="Oval 3"/>
          <p:cNvSpPr/>
          <p:nvPr/>
        </p:nvSpPr>
        <p:spPr>
          <a:xfrm>
            <a:off x="746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dirty="0"/>
          </a:p>
        </p:txBody>
      </p:sp>
      <p:sp>
        <p:nvSpPr>
          <p:cNvPr id="16" name="Oval 15"/>
          <p:cNvSpPr/>
          <p:nvPr/>
        </p:nvSpPr>
        <p:spPr>
          <a:xfrm>
            <a:off x="20421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7</a:t>
            </a:r>
            <a:endParaRPr lang="en-US" dirty="0"/>
          </a:p>
        </p:txBody>
      </p:sp>
      <p:sp>
        <p:nvSpPr>
          <p:cNvPr id="17" name="Oval 16"/>
          <p:cNvSpPr/>
          <p:nvPr/>
        </p:nvSpPr>
        <p:spPr>
          <a:xfrm>
            <a:off x="33375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endParaRPr lang="en-US" dirty="0"/>
          </a:p>
        </p:txBody>
      </p:sp>
      <p:sp>
        <p:nvSpPr>
          <p:cNvPr id="24" name="Oval 23"/>
          <p:cNvSpPr/>
          <p:nvPr/>
        </p:nvSpPr>
        <p:spPr>
          <a:xfrm>
            <a:off x="46329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4</a:t>
            </a:r>
            <a:endParaRPr lang="en-US" dirty="0"/>
          </a:p>
        </p:txBody>
      </p:sp>
      <p:sp>
        <p:nvSpPr>
          <p:cNvPr id="25" name="Oval 24"/>
          <p:cNvSpPr/>
          <p:nvPr/>
        </p:nvSpPr>
        <p:spPr>
          <a:xfrm>
            <a:off x="59283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5</a:t>
            </a:r>
            <a:endParaRPr lang="en-US" dirty="0"/>
          </a:p>
        </p:txBody>
      </p:sp>
      <p:sp>
        <p:nvSpPr>
          <p:cNvPr id="28" name="Oval 27"/>
          <p:cNvSpPr/>
          <p:nvPr/>
        </p:nvSpPr>
        <p:spPr>
          <a:xfrm>
            <a:off x="7223760" y="1852728"/>
            <a:ext cx="975360" cy="9753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6</a:t>
            </a:r>
            <a:endParaRPr lang="en-US" dirty="0"/>
          </a:p>
        </p:txBody>
      </p:sp>
      <p:sp>
        <p:nvSpPr>
          <p:cNvPr id="9" name="Right Arrow 8"/>
          <p:cNvSpPr/>
          <p:nvPr/>
        </p:nvSpPr>
        <p:spPr>
          <a:xfrm>
            <a:off x="17221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0175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43129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6083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6903720" y="2199972"/>
            <a:ext cx="320040" cy="280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60" y="1136152"/>
            <a:ext cx="8036174" cy="369332"/>
          </a:xfrm>
          <a:prstGeom prst="rect">
            <a:avLst/>
          </a:prstGeom>
          <a:noFill/>
        </p:spPr>
        <p:txBody>
          <a:bodyPr wrap="none" rtlCol="0">
            <a:spAutoFit/>
          </a:bodyPr>
          <a:lstStyle/>
          <a:p>
            <a:r>
              <a:rPr lang="en-US" dirty="0" err="1" smtClean="0">
                <a:latin typeface="Consolas" charset="0"/>
                <a:ea typeface="Consolas" charset="0"/>
                <a:cs typeface="Consolas" charset="0"/>
              </a:rPr>
              <a:t>ListIterator</a:t>
            </a:r>
            <a:r>
              <a:rPr lang="en-US" dirty="0" smtClean="0">
                <a:latin typeface="Consolas" charset="0"/>
                <a:ea typeface="Consolas" charset="0"/>
                <a:cs typeface="Consolas" charset="0"/>
              </a:rPr>
              <a:t>&lt;Integer&gt; </a:t>
            </a:r>
            <a:r>
              <a:rPr lang="en-US" dirty="0" err="1" smtClean="0">
                <a:latin typeface="Consolas" charset="0"/>
                <a:ea typeface="Consolas" charset="0"/>
                <a:cs typeface="Consolas" charset="0"/>
              </a:rPr>
              <a:t>myListIterator</a:t>
            </a:r>
            <a:r>
              <a:rPr lang="en-US" dirty="0" smtClean="0">
                <a:latin typeface="Consolas" charset="0"/>
                <a:ea typeface="Consolas" charset="0"/>
                <a:cs typeface="Consolas" charset="0"/>
              </a:rPr>
              <a:t> = </a:t>
            </a:r>
            <a:r>
              <a:rPr lang="en-US" dirty="0" err="1" smtClean="0">
                <a:latin typeface="Consolas" charset="0"/>
                <a:ea typeface="Consolas" charset="0"/>
                <a:cs typeface="Consolas" charset="0"/>
              </a:rPr>
              <a:t>myList.listIterator</a:t>
            </a:r>
            <a:r>
              <a:rPr lang="en-US" dirty="0" smtClean="0">
                <a:latin typeface="Consolas" charset="0"/>
                <a:ea typeface="Consolas" charset="0"/>
                <a:cs typeface="Consolas" charset="0"/>
              </a:rPr>
              <a:t>(0);</a:t>
            </a:r>
            <a:endParaRPr lang="en-US" dirty="0">
              <a:latin typeface="Consolas" charset="0"/>
              <a:ea typeface="Consolas" charset="0"/>
              <a:cs typeface="Consolas" charset="0"/>
            </a:endParaRPr>
          </a:p>
        </p:txBody>
      </p:sp>
      <p:sp>
        <p:nvSpPr>
          <p:cNvPr id="7" name="Oval 6"/>
          <p:cNvSpPr/>
          <p:nvPr/>
        </p:nvSpPr>
        <p:spPr>
          <a:xfrm>
            <a:off x="465937"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75260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0784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5864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8452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96468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290560" y="3017520"/>
            <a:ext cx="259080" cy="259080"/>
          </a:xfrm>
          <a:prstGeom prst="ellipse">
            <a:avLst/>
          </a:prstGeom>
          <a:solidFill>
            <a:srgbClr val="92D050"/>
          </a:solid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8120" y="3633102"/>
            <a:ext cx="858481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3071977" y="3364764"/>
            <a:ext cx="274320" cy="53667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931920" y="4726403"/>
            <a:ext cx="140208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set(7)</a:t>
            </a:r>
            <a:endParaRPr lang="en-US" dirty="0"/>
          </a:p>
        </p:txBody>
      </p:sp>
    </p:spTree>
    <p:extLst>
      <p:ext uri="{BB962C8B-B14F-4D97-AF65-F5344CB8AC3E}">
        <p14:creationId xmlns:p14="http://schemas.microsoft.com/office/powerpoint/2010/main" val="12191350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835E20A1-CA8B-C44B-AF3A-EA9FF10691F4}" type="slidenum">
              <a:rPr lang="en-US" smtClean="0"/>
              <a:pPr/>
              <a:t>91</a:t>
            </a:fld>
            <a:endParaRPr lang="en-US"/>
          </a:p>
        </p:txBody>
      </p:sp>
      <p:sp>
        <p:nvSpPr>
          <p:cNvPr id="3" name="文本框 2"/>
          <p:cNvSpPr txBox="1"/>
          <p:nvPr/>
        </p:nvSpPr>
        <p:spPr>
          <a:xfrm>
            <a:off x="450697" y="1751471"/>
            <a:ext cx="7958666" cy="2246769"/>
          </a:xfrm>
          <a:prstGeom prst="rect">
            <a:avLst/>
          </a:prstGeom>
          <a:noFill/>
        </p:spPr>
        <p:txBody>
          <a:bodyPr wrap="square" rtlCol="0">
            <a:spAutoFit/>
          </a:bodyPr>
          <a:lstStyle/>
          <a:p>
            <a:pPr marL="457200" indent="-457200">
              <a:buClr>
                <a:srgbClr val="0070C0"/>
              </a:buClr>
              <a:buFont typeface="LucidaGrande" charset="0"/>
              <a:buChar char="▸"/>
            </a:pPr>
            <a:r>
              <a:rPr kumimoji="1" lang="en-US" altLang="zh-CN" sz="2800" b="1" dirty="0" smtClean="0">
                <a:solidFill>
                  <a:prstClr val="black"/>
                </a:solidFill>
              </a:rPr>
              <a:t>Faster than using get/set/</a:t>
            </a:r>
            <a:r>
              <a:rPr kumimoji="1" lang="en-US" altLang="zh-CN" sz="2800" b="1" dirty="0" err="1" smtClean="0">
                <a:solidFill>
                  <a:prstClr val="black"/>
                </a:solidFill>
              </a:rPr>
              <a:t>indexOf</a:t>
            </a:r>
            <a:r>
              <a:rPr kumimoji="1" lang="en-US" altLang="zh-CN" sz="2800" b="1" dirty="0" smtClean="0">
                <a:solidFill>
                  <a:prstClr val="black"/>
                </a:solidFill>
              </a:rPr>
              <a:t> repeatedly</a:t>
            </a:r>
          </a:p>
          <a:p>
            <a:pPr marL="457200" indent="-457200">
              <a:buClr>
                <a:srgbClr val="0070C0"/>
              </a:buClr>
              <a:buFont typeface="LucidaGrande" charset="0"/>
              <a:buChar char="▸"/>
            </a:pPr>
            <a:endParaRPr kumimoji="1" lang="en-US" altLang="zh-CN" sz="2800" b="1" dirty="0" smtClean="0">
              <a:solidFill>
                <a:prstClr val="black"/>
              </a:solidFill>
            </a:endParaRPr>
          </a:p>
          <a:p>
            <a:pPr marL="457200" indent="-457200">
              <a:buClr>
                <a:srgbClr val="0070C0"/>
              </a:buClr>
              <a:buFont typeface="LucidaGrande" charset="0"/>
              <a:buChar char="▸"/>
            </a:pPr>
            <a:r>
              <a:rPr kumimoji="1" lang="en-US" altLang="zh-CN" sz="2800" b="1" dirty="0" smtClean="0">
                <a:solidFill>
                  <a:prstClr val="black"/>
                </a:solidFill>
              </a:rPr>
              <a:t>Use depending on the condition</a:t>
            </a:r>
          </a:p>
          <a:p>
            <a:pPr marL="457200" indent="-457200">
              <a:buClr>
                <a:srgbClr val="0070C0"/>
              </a:buClr>
              <a:buFont typeface="LucidaGrande" charset="0"/>
              <a:buChar char="▸"/>
            </a:pPr>
            <a:endParaRPr kumimoji="1" lang="en-US" altLang="zh-CN" sz="2800" b="1" dirty="0" smtClean="0">
              <a:solidFill>
                <a:prstClr val="black"/>
              </a:solidFill>
            </a:endParaRPr>
          </a:p>
          <a:p>
            <a:pPr marL="457200" indent="-457200">
              <a:buClr>
                <a:srgbClr val="0070C0"/>
              </a:buClr>
              <a:buFont typeface="LucidaGrande" charset="0"/>
              <a:buChar char="▸"/>
            </a:pPr>
            <a:r>
              <a:rPr kumimoji="1" lang="en-US" altLang="zh-CN" sz="2800" b="1" dirty="0" smtClean="0">
                <a:solidFill>
                  <a:prstClr val="black"/>
                </a:solidFill>
              </a:rPr>
              <a:t>Try to be familiar with the API</a:t>
            </a:r>
            <a:endParaRPr kumimoji="1" lang="en-US" altLang="zh-CN" sz="2800" b="1" dirty="0" smtClean="0">
              <a:solidFill>
                <a:prstClr val="black"/>
              </a:solidFill>
            </a:endParaRPr>
          </a:p>
        </p:txBody>
      </p:sp>
    </p:spTree>
    <p:extLst>
      <p:ext uri="{BB962C8B-B14F-4D97-AF65-F5344CB8AC3E}">
        <p14:creationId xmlns:p14="http://schemas.microsoft.com/office/powerpoint/2010/main" val="391224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File</a:t>
            </a:r>
            <a:endParaRPr lang="en-US" dirty="0"/>
          </a:p>
        </p:txBody>
      </p:sp>
      <p:sp>
        <p:nvSpPr>
          <p:cNvPr id="6" name="Text Placeholder 5"/>
          <p:cNvSpPr>
            <a:spLocks noGrp="1"/>
          </p:cNvSpPr>
          <p:nvPr>
            <p:ph type="body" sz="half" idx="2"/>
          </p:nvPr>
        </p:nvSpPr>
        <p:spPr/>
        <p:txBody>
          <a:bodyPr>
            <a:normAutofit/>
          </a:bodyPr>
          <a:lstStyle/>
          <a:p>
            <a:r>
              <a:rPr lang="en-US" sz="3200" dirty="0" smtClean="0"/>
              <a:t>Any Questions?</a:t>
            </a:r>
            <a:endParaRPr lang="en-US" sz="3200" dirty="0"/>
          </a:p>
        </p:txBody>
      </p:sp>
      <p:pic>
        <p:nvPicPr>
          <p:cNvPr id="7" name="Picture 6"/>
          <p:cNvPicPr>
            <a:picLocks noChangeAspect="1"/>
          </p:cNvPicPr>
          <p:nvPr/>
        </p:nvPicPr>
        <p:blipFill>
          <a:blip r:embed="rId2"/>
          <a:stretch>
            <a:fillRect/>
          </a:stretch>
        </p:blipFill>
        <p:spPr>
          <a:xfrm>
            <a:off x="2438400" y="819136"/>
            <a:ext cx="4537912" cy="4083063"/>
          </a:xfrm>
          <a:prstGeom prst="rect">
            <a:avLst/>
          </a:prstGeom>
        </p:spPr>
      </p:pic>
      <p:sp>
        <p:nvSpPr>
          <p:cNvPr id="3" name="Slide Number Placeholder 2"/>
          <p:cNvSpPr>
            <a:spLocks noGrp="1"/>
          </p:cNvSpPr>
          <p:nvPr>
            <p:ph type="sldNum" sz="quarter" idx="12"/>
          </p:nvPr>
        </p:nvSpPr>
        <p:spPr/>
        <p:txBody>
          <a:bodyPr/>
          <a:lstStyle/>
          <a:p>
            <a:fld id="{835E20A1-CA8B-C44B-AF3A-EA9FF10691F4}" type="slidenum">
              <a:rPr lang="en-US" smtClean="0"/>
              <a:pPr/>
              <a:t>92</a:t>
            </a:fld>
            <a:endParaRPr lang="en-US"/>
          </a:p>
        </p:txBody>
      </p:sp>
    </p:spTree>
    <p:extLst>
      <p:ext uri="{BB962C8B-B14F-4D97-AF65-F5344CB8AC3E}">
        <p14:creationId xmlns:p14="http://schemas.microsoft.com/office/powerpoint/2010/main" val="205426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3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3.xml><?xml version="1.0" encoding="utf-8"?>
<a:theme xmlns:a="http://schemas.openxmlformats.org/drawingml/2006/main" name="4_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6.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25597</TotalTime>
  <Words>3026</Words>
  <Application>Microsoft Macintosh PowerPoint</Application>
  <PresentationFormat>On-screen Show (4:3)</PresentationFormat>
  <Paragraphs>1272</Paragraphs>
  <Slides>92</Slides>
  <Notes>11</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92</vt:i4>
      </vt:variant>
    </vt:vector>
  </HeadingPairs>
  <TitlesOfParts>
    <vt:vector size="113" baseType="lpstr">
      <vt:lpstr>Calibri</vt:lpstr>
      <vt:lpstr>Calibri Light</vt:lpstr>
      <vt:lpstr>Consolas</vt:lpstr>
      <vt:lpstr>Courier New</vt:lpstr>
      <vt:lpstr>DengXian</vt:lpstr>
      <vt:lpstr>LucidaGrande</vt:lpstr>
      <vt:lpstr>Open Sans</vt:lpstr>
      <vt:lpstr>PT Sans Narrow</vt:lpstr>
      <vt:lpstr>Tahoma</vt:lpstr>
      <vt:lpstr>Times</vt:lpstr>
      <vt:lpstr>Trebuchet MS</vt:lpstr>
      <vt:lpstr>Wingdings 3</vt:lpstr>
      <vt:lpstr>宋体</vt:lpstr>
      <vt:lpstr>Arial</vt:lpstr>
      <vt:lpstr>Times New Roman</vt:lpstr>
      <vt:lpstr>2_Retrospect</vt:lpstr>
      <vt:lpstr>3_Retrospect</vt:lpstr>
      <vt:lpstr>4_Retrospect</vt:lpstr>
      <vt:lpstr>1_Office Theme</vt:lpstr>
      <vt:lpstr>Retrospect</vt:lpstr>
      <vt:lpstr>tropic</vt:lpstr>
      <vt:lpstr>Take-Home Lab #03</vt:lpstr>
      <vt:lpstr>Preliminary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linkedlist</vt:lpstr>
      <vt:lpstr>Initialising the linkedlist</vt:lpstr>
      <vt:lpstr>For each turn,</vt:lpstr>
      <vt:lpstr>For each turn,</vt:lpstr>
      <vt:lpstr>Swap</vt:lpstr>
      <vt:lpstr>Delete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vt:lpstr>
      <vt:lpstr>Task A - Which data structure to use?</vt:lpstr>
      <vt:lpstr>Task A - How to implement the data structure </vt:lpstr>
      <vt:lpstr>Task B - How to add a new station after an existing one?</vt:lpstr>
      <vt:lpstr>Tasks C &amp; D - Find out the minimum time cost and shortest path between two stations</vt:lpstr>
      <vt:lpstr>Tasks C &amp; D - Find out the minimum time cost and shortest path between two stations </vt:lpstr>
      <vt:lpstr>Task E - Printing all the existing stations</vt:lpstr>
      <vt:lpstr>Task E - Printing all the existing stations </vt:lpstr>
      <vt:lpstr>Task E - Printing all the existing stations </vt:lpstr>
      <vt:lpstr>Task E - Printing all the existing stations </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File</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Pair</dc:title>
  <dc:creator>John Kevin Tjahjadi</dc:creator>
  <cp:lastModifiedBy>John Kevin Tjahjadi</cp:lastModifiedBy>
  <cp:revision>717</cp:revision>
  <dcterms:created xsi:type="dcterms:W3CDTF">2015-11-11T01:29:48Z</dcterms:created>
  <dcterms:modified xsi:type="dcterms:W3CDTF">2017-03-02T20:15:18Z</dcterms:modified>
</cp:coreProperties>
</file>